
<file path=[Content_Types].xml><?xml version="1.0" encoding="utf-8"?>
<Types xmlns="http://schemas.openxmlformats.org/package/2006/content-types">
  <Default Extension="xlsx" ContentType="application/vnd.openxmlformats-officedocument.spreadsheetml.sheet"/>
  <Default Extension="mp4" ContentType="video/unknown"/>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39.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40.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3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37.xml" ContentType="application/vnd.openxmlformats-officedocument.presentationml.slide+xml"/>
  <Override PartName="/ppt/notesSlides/notesSlide28.xml" ContentType="application/vnd.openxmlformats-officedocument.presentationml.notesSlide+xml"/>
  <Override PartName="/ppt/slides/slide36.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notesSlides/notesSlide16.xml" ContentType="application/vnd.openxmlformats-officedocument.presentationml.notesSlide+xml"/>
  <Override PartName="/ppt/slides/slide29.xml" ContentType="application/vnd.openxmlformats-officedocument.presentationml.slide+xml"/>
  <Override PartName="/ppt/notesSlides/notesSlide14.xml" ContentType="application/vnd.openxmlformats-officedocument.presentationml.notes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notesSlides/notesSlide3.xml" ContentType="application/vnd.openxmlformats-officedocument.presentationml.notesSlide+xml"/>
  <Override PartName="/ppt/slides/slide18.xml" ContentType="application/vnd.openxmlformats-officedocument.presentationml.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notesSlides/notesSlide15.xml" ContentType="application/vnd.openxmlformats-officedocument.presentationml.notesSlide+xml"/>
  <Override PartName="/ppt/slides/slide33.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notesSlides/notesSlide12.xml" ContentType="application/vnd.openxmlformats-officedocument.presentationml.notesSlide+xml"/>
  <Override PartName="/ppt/slides/slide34.xml" ContentType="application/vnd.openxmlformats-officedocument.presentationml.slide+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slides/slide4.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notesSlides/notesSlide38.xml" ContentType="application/vnd.openxmlformats-officedocument.presentationml.notesSlide+xml"/>
  <Override PartName="/ppt/slides/slide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bleStyles.xml" ContentType="application/vnd.openxmlformats-officedocument.presentationml.tableStyles+xml"/>
  <Override PartName="/ppt/slides/slide16.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Override PartName="/ppt/slides/slide2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viewProps.xml" ContentType="application/vnd.openxmlformats-officedocument.presentationml.viewProps+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Override PartName="/ppt/notesSlides/notesSlide26.xml" ContentType="application/vnd.openxmlformats-officedocument.presentationml.notesSlide+xml"/>
  <Override PartName="/ppt/slides/slide20.xml" ContentType="application/vnd.openxmlformats-officedocument.presentationml.slide+xml"/>
  <Override PartName="/ppt/charts/colors2.xml" ContentType="application/vnd.ms-office.chartcolorstyle+xml"/>
  <Override PartName="/ppt/slides/slide11.xml" ContentType="application/vnd.openxmlformats-officedocument.presentationml.slide+xml"/>
  <Override PartName="/ppt/charts/chart2.xml" ContentType="application/vnd.openxmlformats-officedocument.drawingml.chart+xml"/>
  <Override PartName="/ppt/slides/slide14.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notesSlides/notesSlide30.xml" ContentType="application/vnd.openxmlformats-officedocument.presentationml.notesSlide+xml"/>
  <Override PartName="/ppt/charts/colors1.xml" ContentType="application/vnd.ms-office.chartcolorstyle+xml"/>
  <Override PartName="/ppt/notesSlides/notesSlide23.xml" ContentType="application/vnd.openxmlformats-officedocument.presentationml.notesSlide+xml"/>
  <Override PartName="/ppt/theme/theme2.xml" ContentType="application/vnd.openxmlformats-officedocument.theme+xml"/>
  <Override PartName="/ppt/slideLayouts/slideLayout6.xml" ContentType="application/vnd.openxmlformats-officedocument.presentationml.slideLayout+xml"/>
  <Override PartName="/ppt/presProps.xml" ContentType="application/vnd.openxmlformats-officedocument.presentationml.presProps+xml"/>
  <Override PartName="/ppt/slides/slide38.xml" ContentType="application/vnd.openxmlformats-officedocument.presentationml.slide+xml"/>
  <Override PartName="/ppt/notesSlides/notesSlide35.xml" ContentType="application/vnd.openxmlformats-officedocument.presentationml.notesSlide+xml"/>
  <Override PartName="/ppt/slides/slide7.xml" ContentType="application/vnd.openxmlformats-officedocument.presentationml.slide+xml"/>
  <Override PartName="/ppt/charts/style1.xml" ContentType="application/vnd.ms-office.chartstyle+xml"/>
  <Override PartName="/ppt/slides/slide21.xml" ContentType="application/vnd.openxmlformats-officedocument.presentationml.slide+xml"/>
  <Override PartName="/ppt/charts/chart1.xml" ContentType="application/vnd.openxmlformats-officedocument.drawingml.chart+xml"/>
  <Override PartName="/ppt/slides/slide30.xml" ContentType="application/vnd.openxmlformats-officedocument.presentationml.slide+xml"/>
  <Override PartName="/ppt/charts/style2.xml" ContentType="application/vnd.ms-office.chartstyl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notesMasterIdLst>
    <p:notesMasterId r:id="rId4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Lst>
  <p:sldSz cx="12192000" cy="6858000"/>
  <p:notesSz cx="12192000" cy="6858000"/>
  <p:defaultTextStyle>
    <a:defPPr>
      <a:defRPr lang="de-DE"/>
    </a:defPPr>
    <a:lvl1pPr algn="l">
      <a:spcBef>
        <a:spcPts val="0"/>
      </a:spcBef>
      <a:spcAft>
        <a:spcPts val="0"/>
      </a:spcAft>
      <a:defRPr>
        <a:solidFill>
          <a:schemeClr val="tx1"/>
        </a:solidFill>
        <a:latin typeface="Calibri"/>
        <a:ea typeface="+mn-ea"/>
        <a:cs typeface="Arial"/>
      </a:defRPr>
    </a:lvl1pPr>
    <a:lvl2pPr marL="457200" algn="l">
      <a:spcBef>
        <a:spcPts val="0"/>
      </a:spcBef>
      <a:spcAft>
        <a:spcPts val="0"/>
      </a:spcAft>
      <a:defRPr>
        <a:solidFill>
          <a:schemeClr val="tx1"/>
        </a:solidFill>
        <a:latin typeface="Calibri"/>
        <a:ea typeface="+mn-ea"/>
        <a:cs typeface="Arial"/>
      </a:defRPr>
    </a:lvl2pPr>
    <a:lvl3pPr marL="914400" algn="l">
      <a:spcBef>
        <a:spcPts val="0"/>
      </a:spcBef>
      <a:spcAft>
        <a:spcPts val="0"/>
      </a:spcAft>
      <a:defRPr>
        <a:solidFill>
          <a:schemeClr val="tx1"/>
        </a:solidFill>
        <a:latin typeface="Calibri"/>
        <a:ea typeface="+mn-ea"/>
        <a:cs typeface="Arial"/>
      </a:defRPr>
    </a:lvl3pPr>
    <a:lvl4pPr marL="1371600" algn="l">
      <a:spcBef>
        <a:spcPts val="0"/>
      </a:spcBef>
      <a:spcAft>
        <a:spcPts val="0"/>
      </a:spcAft>
      <a:defRPr>
        <a:solidFill>
          <a:schemeClr val="tx1"/>
        </a:solidFill>
        <a:latin typeface="Calibri"/>
        <a:ea typeface="+mn-ea"/>
        <a:cs typeface="Arial"/>
      </a:defRPr>
    </a:lvl4pPr>
    <a:lvl5pPr marL="1828800" algn="l">
      <a:spcBef>
        <a:spcPts val="0"/>
      </a:spcBef>
      <a:spcAft>
        <a:spcPts val="0"/>
      </a:spcAft>
      <a:defRPr>
        <a:solidFill>
          <a:schemeClr val="tx1"/>
        </a:solidFill>
        <a:latin typeface="Calibri"/>
        <a:ea typeface="+mn-ea"/>
        <a:cs typeface="Arial"/>
      </a:defRPr>
    </a:lvl5pPr>
    <a:lvl6pPr marL="2286000" algn="l" defTabSz="914400">
      <a:defRPr>
        <a:solidFill>
          <a:schemeClr val="tx1"/>
        </a:solidFill>
        <a:latin typeface="Calibri"/>
        <a:ea typeface="+mn-ea"/>
        <a:cs typeface="Arial"/>
      </a:defRPr>
    </a:lvl6pPr>
    <a:lvl7pPr marL="2743200" algn="l" defTabSz="914400">
      <a:defRPr>
        <a:solidFill>
          <a:schemeClr val="tx1"/>
        </a:solidFill>
        <a:latin typeface="Calibri"/>
        <a:ea typeface="+mn-ea"/>
        <a:cs typeface="Arial"/>
      </a:defRPr>
    </a:lvl7pPr>
    <a:lvl8pPr marL="3200400" algn="l" defTabSz="914400">
      <a:defRPr>
        <a:solidFill>
          <a:schemeClr val="tx1"/>
        </a:solidFill>
        <a:latin typeface="Calibri"/>
        <a:ea typeface="+mn-ea"/>
        <a:cs typeface="Arial"/>
      </a:defRPr>
    </a:lvl8pPr>
    <a:lvl9pPr marL="3657600" algn="l" defTabSz="914400">
      <a:defRPr>
        <a:solidFill>
          <a:schemeClr val="tx1"/>
        </a:solidFill>
        <a:latin typeface="Calibri"/>
        <a:ea typeface="+mn-ea"/>
        <a:cs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325F4FD2-7DEB-6118-793D-A39903B71A53}">
  <a:tblStyle styleId="{325F4FD2-7DEB-6118-793D-A39903B71A53}" styleName="Medium Style 4 - Accent 2">
    <a:wholeTbl>
      <a:tcTxStyle>
        <a:fontRef idx="minor">
          <a:srgbClr val="000000"/>
        </a:fontRef>
        <a:schemeClr val="dk1"/>
      </a:tcTxStyle>
      <a:tcStyle>
        <a:tcBdr>
          <a:left>
            <a:ln w="12700">
              <a:solidFill>
                <a:schemeClr val="accent2"/>
              </a:solidFill>
            </a:ln>
          </a:left>
          <a:right>
            <a:ln w="12700">
              <a:solidFill>
                <a:schemeClr val="accent2"/>
              </a:solidFill>
            </a:ln>
          </a:right>
          <a:top>
            <a:ln w="12700">
              <a:solidFill>
                <a:schemeClr val="accent2"/>
              </a:solidFill>
            </a:ln>
          </a:top>
          <a:bottom>
            <a:ln w="12700">
              <a:solidFill>
                <a:schemeClr val="accent2"/>
              </a:solidFill>
            </a:ln>
          </a:bottom>
          <a:insideH>
            <a:ln w="12700">
              <a:solidFill>
                <a:schemeClr val="accent2"/>
              </a:solidFill>
            </a:ln>
          </a:insideH>
          <a:insideV>
            <a:ln w="12700">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fill>
          <a:solidFill>
            <a:schemeClr val="accent2">
              <a:tint val="40000"/>
            </a:schemeClr>
          </a:solidFill>
        </a:fill>
      </a:tcStyle>
    </a:band2V>
    <a:lastCol>
      <a:tcStyle>
        <a:tcBdr/>
      </a:tcStyle>
    </a:lastCol>
    <a:firstCol>
      <a:tcStyle>
        <a:tcBdr/>
      </a:tcStyle>
    </a:firstCol>
    <a:lastRow>
      <a:tcStyle>
        <a:tcBdr>
          <a:top>
            <a:ln w="25400">
              <a:solidFill>
                <a:schemeClr val="accent2"/>
              </a:solidFill>
            </a:ln>
          </a:top>
        </a:tcBdr>
        <a:fill>
          <a:solidFill>
            <a:schemeClr val="accent2">
              <a:tint val="20000"/>
            </a:schemeClr>
          </a:solidFill>
        </a:fill>
      </a:tcStyle>
    </a:lastRow>
    <a:seCell>
      <a:tcStyle>
        <a:tcBdr/>
      </a:tcStyle>
    </a:seCell>
    <a:swCell>
      <a:tcStyle>
        <a:tcBdr/>
      </a:tcStyle>
    </a:swCell>
    <a:firstRow>
      <a:tcStyle>
        <a:tcBdr/>
        <a:fill>
          <a:solidFill>
            <a:schemeClr val="accent2">
              <a:tint val="20000"/>
            </a:schemeClr>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p:cViewPr varScale="1">
        <p:scale>
          <a:sx n="106" d="100"/>
          <a:sy n="106" d="100"/>
        </p:scale>
        <p:origin x="1648" y="168"/>
      </p:cViewPr>
      <p:guideLst>
        <p:guide pos="2160" orient="horz"/>
        <p:guide pos="2880"/>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notesMaster" Target="notesMasters/notesMaster1.xml"/><Relationship Id="rId45" Type="http://schemas.openxmlformats.org/officeDocument/2006/relationships/presProps" Target="presProps.xml" /><Relationship Id="rId46" Type="http://schemas.openxmlformats.org/officeDocument/2006/relationships/tableStyles" Target="tableStyles.xml" /><Relationship Id="rId47" Type="http://schemas.openxmlformats.org/officeDocument/2006/relationships/viewProps" Target="viewProps.xml" /></Relationships>
</file>

<file path=ppt/charts/_rels/chart1.xml.rels><?xml version="1.0" encoding="UTF-8" standalone="yes"?><Relationships xmlns="http://schemas.openxmlformats.org/package/2006/relationships"><Relationship Id="rId1" Type="http://schemas.microsoft.com/office/2011/relationships/chartStyle" Target="style1.xml" /><Relationship Id="rId2" Type="http://schemas.microsoft.com/office/2011/relationships/chartColorStyle" Target="colors1.xml" /><Relationship Id="rId3" Type="http://schemas.openxmlformats.org/officeDocument/2006/relationships/package" Target="../embeddings/Microsoft_Excel_Worksheet1.xlsx" /></Relationships>
</file>

<file path=ppt/charts/_rels/chart2.xml.rels><?xml version="1.0" encoding="UTF-8" standalone="yes"?><Relationships xmlns="http://schemas.openxmlformats.org/package/2006/relationships"><Relationship Id="rId1" Type="http://schemas.microsoft.com/office/2011/relationships/chartStyle" Target="style2.xml" /><Relationship Id="rId2" Type="http://schemas.microsoft.com/office/2011/relationships/chartColorStyle" Target="colors2.xml" /><Relationship Id="rId3" Type="http://schemas.openxmlformats.org/officeDocument/2006/relationships/package" Target="../embeddings/Microsoft_Excel_Worksheet2.xlsx" /></Relationships>
</file>

<file path=ppt/charts/chart1.xml><?xml version="1.0" encoding="utf-8"?>
<c:chartSpace xmlns:c="http://schemas.openxmlformats.org/drawingml/2006/chart" xmlns:a="http://schemas.openxmlformats.org/drawingml/2006/main" xmlns:r="http://schemas.openxmlformats.org/officeDocument/2006/relationships" xmlns:mc="http://schemas.openxmlformats.org/markup-compatibility/2006" xmlns:c15="http://schemas.microsoft.com/office/drawing/2012/chart" xmlns:c14="http://schemas.microsoft.com/office/drawing/2007/8/2/chart" xmlns:c16r2="http://schemas.microsoft.com/office/drawing/2015/06/chart">
  <c:date1904 val="0"/>
  <c:lang val="en-GB"/>
  <c:roundedCorners val="0"/>
  <mc:AlternateContent>
    <mc:Choice Requires="c14">
      <c14:style val="104"/>
    </mc:Choice>
    <mc:Fallback>
      <c:style val="4"/>
    </mc:Fallback>
  </mc:AlternateContent>
  <c:chart>
    <c:autoTitleDeleted val="1"/>
    <c:plotArea>
      <c:layout/>
      <c:barChart>
        <c:barDir val="bar"/>
        <c:grouping val="clustered"/>
        <c:varyColors val="0"/>
        <c:ser>
          <c:idx val="0"/>
          <c:order val="0"/>
          <c:tx>
            <c:strRef>
              <c:f>Sheet1!$B$1</c:f>
              <c:strCache>
                <c:ptCount val="1"/>
                <c:pt idx="0">
                  <c:v>Per cent</c:v>
                </c:pt>
              </c:strCache>
            </c:strRef>
          </c:tx>
          <c:spPr bwMode="auto">
            <a:prstGeom prst="rect">
              <a:avLst/>
            </a:prstGeom>
            <a:solidFill>
              <a:schemeClr val="accent2"/>
            </a:solidFill>
            <a:ln>
              <a:noFill/>
            </a:ln>
            <a:effectLst/>
          </c:spPr>
          <c:invertIfNegative val="0"/>
          <c:cat>
            <c:strRef>
              <c:f>Sheet1!$A$2:$A$6</c:f>
              <c:strCache>
                <c:ptCount val="5"/>
                <c:pt idx="0">
                  <c:v>Psychological violence</c:v>
                </c:pt>
                <c:pt idx="1">
                  <c:v>Physical violence</c:v>
                </c:pt>
                <c:pt idx="2">
                  <c:v>Sexualised violence without contact</c:v>
                </c:pt>
                <c:pt idx="3">
                  <c:v>Sexualised violence with contact</c:v>
                </c:pt>
                <c:pt idx="4">
                  <c:v>Neglect</c:v>
                </c:pt>
              </c:strCache>
            </c:strRef>
          </c:cat>
          <c:val>
            <c:numRef>
              <c:f>Sheet1!$B$2:$B$6</c:f>
              <c:numCache>
                <c:formatCode>0%</c:formatCode>
                <c:ptCount val="5"/>
                <c:pt idx="0">
                  <c:v>0.63</c:v>
                </c:pt>
                <c:pt idx="1">
                  <c:v>0.37</c:v>
                </c:pt>
                <c:pt idx="2">
                  <c:v>0.26</c:v>
                </c:pt>
                <c:pt idx="3">
                  <c:v>0.19</c:v>
                </c:pt>
                <c:pt idx="4">
                  <c:v>0.15</c:v>
                </c:pt>
              </c:numCache>
            </c:numRef>
          </c:val>
        </c:ser>
        <c:dLbls>
          <c:showBubbleSize val="0"/>
          <c:showCatName val="0"/>
          <c:showLeaderLines val="0"/>
          <c:showLegendKey val="0"/>
          <c:showPercent val="0"/>
          <c:showSerName val="0"/>
          <c:showVal val="0"/>
        </c:dLbls>
        <c:gapWidth val="182"/>
        <c:axId val="1788614591"/>
        <c:axId val="1788616239"/>
      </c:barChart>
      <c:catAx>
        <c:axId val="1788614591"/>
        <c:scaling>
          <c:orientation val="minMax"/>
        </c:scaling>
        <c:delete val="0"/>
        <c:axPos val="l"/>
        <c:numFmt formatCode="General" sourceLinked="1"/>
        <c:majorTickMark val="none"/>
        <c:minorTickMark val="none"/>
        <c:tickLblPos val="nextTo"/>
        <c:spPr bwMode="auto">
          <a:prstGeom prst="rect">
            <a:avLst/>
          </a:prstGeom>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a:ln>
                  <a:noFill/>
                </a:ln>
                <a:solidFill>
                  <a:schemeClr val="tx1"/>
                </a:solidFill>
                <a:latin typeface="Calibri"/>
                <a:ea typeface="Arial"/>
                <a:cs typeface="Arial"/>
              </a:defRPr>
            </a:pPr>
            <a:endParaRPr/>
          </a:p>
        </c:txPr>
        <c:crossAx val="1788616239"/>
        <c:crosses val="autoZero"/>
        <c:auto val="1"/>
        <c:lblAlgn val="ctr"/>
        <c:lblOffset val="100"/>
        <c:noMultiLvlLbl val="0"/>
      </c:catAx>
      <c:valAx>
        <c:axId val="1788616239"/>
        <c:scaling>
          <c:orientation val="minMax"/>
        </c:scaling>
        <c:delete val="0"/>
        <c:axPos val="b"/>
        <c:majorGridlines>
          <c:spPr bwMode="auto">
            <a:prstGeom prst="rect">
              <a:avLst/>
            </a:prstGeom>
            <a:ln w="9525" cap="flat" cmpd="sng" algn="ctr">
              <a:solidFill>
                <a:schemeClr val="tx1">
                  <a:lumMod val="15000"/>
                  <a:lumOff val="85000"/>
                </a:schemeClr>
              </a:solidFill>
              <a:round/>
            </a:ln>
            <a:effectLst/>
          </c:spPr>
        </c:majorGridlines>
        <c:numFmt formatCode="0%" sourceLinked="1"/>
        <c:majorTickMark val="none"/>
        <c:minorTickMark val="none"/>
        <c:tickLblPos val="nextTo"/>
        <c:spPr bwMode="auto">
          <a:prstGeom prst="rect">
            <a:avLst/>
          </a:prstGeom>
          <a:noFill/>
          <a:ln>
            <a:noFill/>
          </a:ln>
          <a:effectLst/>
        </c:spPr>
        <c:txPr>
          <a:bodyPr rot="-60000000" spcFirstLastPara="1" vertOverflow="ellipsis" vert="horz" wrap="square" anchor="ctr" anchorCtr="1"/>
          <a:lstStyle/>
          <a:p>
            <a:pPr>
              <a:defRPr sz="1200" b="0" i="0" u="none" strike="noStrike">
                <a:solidFill>
                  <a:schemeClr val="tx1"/>
                </a:solidFill>
                <a:latin typeface="Calibri"/>
                <a:ea typeface="Arial"/>
                <a:cs typeface="Arial"/>
              </a:defRPr>
            </a:pPr>
            <a:endParaRPr/>
          </a:p>
        </c:txPr>
        <c:crossAx val="1788614591"/>
        <c:crosses val="autoZero"/>
        <c:crossBetween val="between"/>
      </c:valAx>
      <c:spPr bwMode="auto">
        <a:prstGeom prst="rect">
          <a:avLst/>
        </a:prstGeom>
        <a:noFill/>
        <a:ln>
          <a:noFill/>
        </a:ln>
        <a:effectLst/>
      </c:spPr>
    </c:plotArea>
    <c:plotVisOnly val="1"/>
    <c:dispBlanksAs val="gap"/>
    <c:showDLblsOverMax val="0"/>
  </c:chart>
  <c:spPr bwMode="auto">
    <a:xfrm>
      <a:off x="631104" y="3124174"/>
      <a:ext cx="7697144" cy="3041130"/>
    </a:xfrm>
    <a:prstGeom prst="rect">
      <a:avLst/>
    </a:prstGeom>
    <a:noFill/>
    <a:ln w="9525" cap="flat" cmpd="sng" algn="ctr">
      <a:noFill/>
      <a:round/>
    </a:ln>
    <a:effectLst/>
  </c:spPr>
  <c:txPr>
    <a:bodyPr/>
    <a:lstStyle/>
    <a:p>
      <a:pPr>
        <a:defRPr/>
      </a:pPr>
      <a:endParaRP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mc="http://schemas.openxmlformats.org/markup-compatibility/2006" xmlns:c15="http://schemas.microsoft.com/office/drawing/2012/chart" xmlns:c14="http://schemas.microsoft.com/office/drawing/2007/8/2/chart" xmlns:c16r2="http://schemas.microsoft.com/office/drawing/2015/06/chart">
  <c:date1904 val="0"/>
  <c:lang val="en-GB"/>
  <c:roundedCorners val="0"/>
  <mc:AlternateContent>
    <mc:Choice Requires="c14">
      <c14:style val="102"/>
    </mc:Choice>
    <mc:Fallback>
      <c:style val="2"/>
    </mc:Fallback>
  </mc:AlternateContent>
  <c:chart>
    <c:title>
      <c:tx>
        <c:rich>
          <a:bodyPr rot="0" spcFirstLastPara="1" vertOverflow="ellipsis" vert="horz" wrap="square" anchor="ctr" anchorCtr="1"/>
          <a:lstStyle/>
          <a:p>
            <a:pPr>
              <a:defRPr sz="1850" b="1" i="0" u="none" strike="noStrike" spc="0">
                <a:solidFill>
                  <a:schemeClr val="tx1"/>
                </a:solidFill>
                <a:latin typeface="+mn-lt"/>
                <a:ea typeface="+mn-ea"/>
                <a:cs typeface="+mn-cs"/>
              </a:defRPr>
            </a:pPr>
            <a:r>
              <a:rPr b="1" i="0" u="none">
                <a:solidFill>
                  <a:schemeClr val="tx1"/>
                </a:solidFill>
              </a:rPr>
              <a:t>Performance level</a:t>
            </a:r>
            <a:endParaRPr/>
          </a:p>
        </c:rich>
      </c:tx>
      <c:layout>
        <c:manualLayout>
          <c:xMode val="edge"/>
          <c:yMode val="edge"/>
          <c:x val="0.054989"/>
          <c:y val="0.052949"/>
        </c:manualLayout>
      </c:layout>
      <c:overlay val="0"/>
      <c:spPr bwMode="auto">
        <a:prstGeom prst="rect">
          <a:avLst/>
        </a:prstGeom>
        <a:noFill/>
        <a:ln>
          <a:noFill/>
        </a:ln>
        <a:effectLst/>
      </c:spPr>
      <c:txPr>
        <a:bodyPr rot="0" spcFirstLastPara="1" vertOverflow="ellipsis" vert="horz" wrap="square" anchor="ctr" anchorCtr="1"/>
        <a:lstStyle/>
        <a:p>
          <a:pPr>
            <a:defRPr sz="1850" b="1" i="0" u="none" strike="noStrike" spc="0">
              <a:solidFill>
                <a:schemeClr val="tx1"/>
              </a:solidFill>
              <a:latin typeface="+mn-lt"/>
              <a:ea typeface="+mn-ea"/>
              <a:cs typeface="+mn-cs"/>
            </a:defRPr>
          </a:pPr>
          <a:endParaRPr/>
        </a:p>
      </c:txPr>
    </c:title>
    <c:autoTitleDeleted val="0"/>
    <c:plotArea>
      <c:layout/>
      <c:barChart>
        <c:barDir val="bar"/>
        <c:grouping val="clustered"/>
        <c:varyColors val="0"/>
        <c:ser>
          <c:idx val="0"/>
          <c:order val="0"/>
          <c:tx>
            <c:strRef>
              <c:f>Sheet1!$B$1</c:f>
              <c:strCache>
                <c:ptCount val="1"/>
                <c:pt idx="0">
                  <c:v>Prozent</c:v>
                </c:pt>
              </c:strCache>
            </c:strRef>
          </c:tx>
          <c:spPr bwMode="auto">
            <a:prstGeom prst="rect">
              <a:avLst/>
            </a:prstGeom>
            <a:solidFill>
              <a:schemeClr val="accent2"/>
            </a:solidFill>
            <a:ln>
              <a:noFill/>
            </a:ln>
            <a:effectLst/>
          </c:spPr>
          <c:invertIfNegative val="0"/>
          <c:cat>
            <c:strRef>
              <c:f>Sheet1!$A$2:$A$5</c:f>
              <c:strCache>
                <c:ptCount val="4"/>
                <c:pt idx="0">
                  <c:v>Lokale Ebene</c:v>
                </c:pt>
                <c:pt idx="1">
                  <c:v>Regionale Ebene</c:v>
                </c:pt>
                <c:pt idx="2">
                  <c:v>Nationale Ebene</c:v>
                </c:pt>
                <c:pt idx="3">
                  <c:v>Internationale Ebene</c:v>
                </c:pt>
              </c:strCache>
            </c:strRef>
          </c:cat>
          <c:val>
            <c:numRef>
              <c:f>Sheet1!$B$2:$B$5</c:f>
              <c:numCache>
                <c:formatCode>0%</c:formatCode>
                <c:ptCount val="4"/>
                <c:pt idx="0">
                  <c:v>0.68</c:v>
                </c:pt>
                <c:pt idx="1">
                  <c:v>0.77</c:v>
                </c:pt>
                <c:pt idx="2">
                  <c:v>0.74</c:v>
                </c:pt>
                <c:pt idx="3">
                  <c:v>0.84</c:v>
                </c:pt>
              </c:numCache>
            </c:numRef>
          </c:val>
        </c:ser>
        <c:dLbls>
          <c:showBubbleSize val="0"/>
          <c:showCatName val="0"/>
          <c:showLeaderLines val="0"/>
          <c:showLegendKey val="0"/>
          <c:showPercent val="0"/>
          <c:showSerName val="0"/>
          <c:showVal val="0"/>
        </c:dLbls>
        <c:gapWidth val="182"/>
        <c:axId val="1787785871"/>
        <c:axId val="1751996976"/>
      </c:barChart>
      <c:catAx>
        <c:axId val="1787785871"/>
        <c:scaling>
          <c:orientation val="minMax"/>
        </c:scaling>
        <c:delete val="0"/>
        <c:axPos val="l"/>
        <c:numFmt formatCode="General" sourceLinked="1"/>
        <c:majorTickMark val="none"/>
        <c:minorTickMark val="none"/>
        <c:tickLblPos val="nextTo"/>
        <c:spPr bwMode="auto">
          <a:prstGeom prst="rect">
            <a:avLst/>
          </a:prstGeom>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a:solidFill>
                  <a:schemeClr val="tx1"/>
                </a:solidFill>
                <a:latin typeface="Calibri"/>
                <a:ea typeface="Arial"/>
                <a:cs typeface="Arial"/>
              </a:defRPr>
            </a:pPr>
            <a:endParaRPr/>
          </a:p>
        </c:txPr>
        <c:crossAx val="1751996976"/>
        <c:crosses val="autoZero"/>
        <c:auto val="1"/>
        <c:lblAlgn val="ctr"/>
        <c:lblOffset val="100"/>
        <c:noMultiLvlLbl val="0"/>
      </c:catAx>
      <c:valAx>
        <c:axId val="1751996976"/>
        <c:scaling>
          <c:orientation val="minMax"/>
        </c:scaling>
        <c:delete val="0"/>
        <c:axPos val="b"/>
        <c:majorGridlines>
          <c:spPr bwMode="auto">
            <a:prstGeom prst="rect">
              <a:avLst/>
            </a:prstGeom>
            <a:ln w="9525" cap="flat" cmpd="sng" algn="ctr">
              <a:solidFill>
                <a:schemeClr val="tx1">
                  <a:lumMod val="15000"/>
                  <a:lumOff val="85000"/>
                </a:schemeClr>
              </a:solidFill>
              <a:round/>
            </a:ln>
            <a:effectLst/>
          </c:spPr>
        </c:majorGridlines>
        <c:numFmt formatCode="0%" sourceLinked="1"/>
        <c:majorTickMark val="none"/>
        <c:minorTickMark val="none"/>
        <c:tickLblPos val="nextTo"/>
        <c:spPr bwMode="auto">
          <a:prstGeom prst="rect">
            <a:avLst/>
          </a:prstGeom>
          <a:noFill/>
          <a:ln>
            <a:noFill/>
          </a:ln>
          <a:effectLst/>
        </c:spPr>
        <c:txPr>
          <a:bodyPr rot="-60000000" spcFirstLastPara="1" vertOverflow="ellipsis" vert="horz" wrap="square" anchor="ctr" anchorCtr="1"/>
          <a:lstStyle/>
          <a:p>
            <a:pPr>
              <a:defRPr sz="1800" b="0" i="0" u="none" strike="noStrike">
                <a:solidFill>
                  <a:schemeClr val="tx1"/>
                </a:solidFill>
                <a:latin typeface="Calibri"/>
                <a:ea typeface="Arial"/>
                <a:cs typeface="Arial"/>
              </a:defRPr>
            </a:pPr>
            <a:endParaRPr/>
          </a:p>
        </c:txPr>
        <c:crossAx val="1787785871"/>
        <c:crosses val="autoZero"/>
        <c:crossBetween val="between"/>
      </c:valAx>
      <c:spPr bwMode="auto">
        <a:prstGeom prst="rect">
          <a:avLst/>
        </a:prstGeom>
        <a:noFill/>
        <a:ln>
          <a:noFill/>
        </a:ln>
        <a:effectLst/>
      </c:spPr>
    </c:plotArea>
    <c:plotVisOnly val="1"/>
    <c:dispBlanksAs val="gap"/>
    <c:showDLblsOverMax val="0"/>
  </c:chart>
  <c:spPr bwMode="auto">
    <a:xfrm>
      <a:off x="1930991" y="2265273"/>
      <a:ext cx="7222112" cy="3645437"/>
    </a:xfrm>
    <a:prstGeom prst="rect">
      <a:avLst/>
    </a:prstGeom>
    <a:noFill/>
    <a:ln w="9525" cap="flat" cmpd="sng" algn="ctr">
      <a:noFill/>
      <a:round/>
    </a:ln>
    <a:effectLst/>
  </c:spPr>
  <c:txPr>
    <a:bodyPr/>
    <a:lstStyle/>
    <a:p>
      <a:pPr>
        <a:defRPr/>
      </a:pPr>
      <a:endParaRPr/>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5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12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350"/>
  </cs:chartArea>
  <cs:dataLabel>
    <cs:lnRef idx="0"/>
    <cs:fillRef idx="0"/>
    <cs:effectRef idx="0"/>
    <cs:fontRef idx="minor">
      <a:schemeClr val="tx1">
        <a:lumMod val="75000"/>
        <a:lumOff val="25000"/>
      </a:schemeClr>
    </cs:fontRef>
    <cs:defRPr sz="12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Wireframe>
    <cs:lnRef idx="0">
      <cs:styleClr val="auto"/>
    </cs:lnRef>
    <cs:fillRef idx="1"/>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1200"/>
  </cs:dataTable>
  <cs:downBar>
    <cs:lnRef idx="0"/>
    <cs:fillRef idx="0"/>
    <cs:effectRef idx="0"/>
    <cs:fontRef idx="minor">
      <a:schemeClr val="tx1"/>
    </cs:fontRef>
    <cs:spPr bwMode="auto">
      <a:prstGeom prst="rect">
        <a:avLst/>
      </a:prstGeom>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50000"/>
            <a:lumOff val="50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2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5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1200"/>
  </cs:trendlineLabel>
  <cs:upBar>
    <cs:lnRef idx="0"/>
    <cs:fillRef idx="0"/>
    <cs:effectRef idx="0"/>
    <cs:fontRef idx="minor">
      <a:schemeClr val="tx1"/>
    </cs:fontRef>
    <cs:spPr bwMode="auto">
      <a:prstGeom prst="rect">
        <a:avLst/>
      </a:prstGeom>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200"/>
  </cs:valueAxis>
  <cs:wall>
    <cs:lnRef idx="0"/>
    <cs:fillRef idx="0"/>
    <cs:effectRef idx="0"/>
    <cs:fontRef idx="minor">
      <a:schemeClr val="tx1"/>
    </cs:fontRef>
    <cs:spPr bwMode="auto">
      <a:prstGeom prst="rect">
        <a:avLst/>
      </a:prstGeom>
      <a:noFill/>
      <a:ln>
        <a:noFill/>
      </a:ln>
    </cs:spPr>
  </cs:wall>
  <cs:dataPointMarkerLayout/>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5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12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350"/>
  </cs:chartArea>
  <cs:dataLabel>
    <cs:lnRef idx="0"/>
    <cs:fillRef idx="0"/>
    <cs:effectRef idx="0"/>
    <cs:fontRef idx="minor">
      <a:schemeClr val="tx1">
        <a:lumMod val="75000"/>
        <a:lumOff val="25000"/>
      </a:schemeClr>
    </cs:fontRef>
    <cs:defRPr sz="12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Wireframe>
    <cs:lnRef idx="0">
      <cs:styleClr val="auto"/>
    </cs:lnRef>
    <cs:fillRef idx="1"/>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1200"/>
  </cs:dataTable>
  <cs:downBar>
    <cs:lnRef idx="0"/>
    <cs:fillRef idx="0"/>
    <cs:effectRef idx="0"/>
    <cs:fontRef idx="minor">
      <a:schemeClr val="tx1"/>
    </cs:fontRef>
    <cs:spPr bwMode="auto">
      <a:prstGeom prst="rect">
        <a:avLst/>
      </a:prstGeom>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50000"/>
            <a:lumOff val="50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2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5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1200"/>
  </cs:trendlineLabel>
  <cs:upBar>
    <cs:lnRef idx="0"/>
    <cs:fillRef idx="0"/>
    <cs:effectRef idx="0"/>
    <cs:fontRef idx="minor">
      <a:schemeClr val="tx1"/>
    </cs:fontRef>
    <cs:spPr bwMode="auto">
      <a:prstGeom prst="rect">
        <a:avLst/>
      </a:prstGeom>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200"/>
  </cs:valueAxis>
  <cs:wall>
    <cs:lnRef idx="0"/>
    <cs:fillRef idx="0"/>
    <cs:effectRef idx="0"/>
    <cs:fontRef idx="minor">
      <a:schemeClr val="tx1"/>
    </cs:fontRef>
    <cs:spPr bwMode="auto">
      <a:prstGeom prst="rect">
        <a:avLst/>
      </a:prstGeom>
      <a:noFill/>
      <a:ln>
        <a:noFill/>
      </a:ln>
    </cs:spPr>
  </cs:wall>
  <cs:dataPointMarkerLayout/>
</cs:chartStyl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5283200" cy="344488"/>
          </a:xfrm>
          <a:prstGeom prst="rect">
            <a:avLst/>
          </a:prstGeom>
        </p:spPr>
        <p:txBody>
          <a:bodyPr vert="horz" lIns="91440" tIns="45720" rIns="91440" bIns="45720" rtlCol="0"/>
          <a:lstStyle>
            <a:lvl1pPr algn="l">
              <a:defRPr sz="1200"/>
            </a:lvl1pPr>
          </a:lstStyle>
          <a:p>
            <a:pPr>
              <a:defRPr/>
            </a:pPr>
            <a:endParaRPr/>
          </a:p>
        </p:txBody>
      </p:sp>
      <p:sp>
        <p:nvSpPr>
          <p:cNvPr id="3" name="Date Placeholder 2"/>
          <p:cNvSpPr>
            <a:spLocks noGrp="1"/>
          </p:cNvSpPr>
          <p:nvPr>
            <p:ph type="dt" idx="1"/>
          </p:nvPr>
        </p:nvSpPr>
        <p:spPr bwMode="auto">
          <a:xfrm>
            <a:off x="6905625" y="0"/>
            <a:ext cx="5283200" cy="344488"/>
          </a:xfrm>
          <a:prstGeom prst="rect">
            <a:avLst/>
          </a:prstGeom>
        </p:spPr>
        <p:txBody>
          <a:bodyPr vert="horz" lIns="91440" tIns="45720" rIns="91440" bIns="45720" rtlCol="0"/>
          <a:lstStyle>
            <a:lvl1pPr algn="r">
              <a:defRPr sz="1200"/>
            </a:lvl1pPr>
          </a:lstStyle>
          <a:p>
            <a:pPr>
              <a:defRPr/>
            </a:pPr>
            <a:fld id="{8B4414AF-5702-3647-A43C-D80D567F1AC6}" type="datetimeFigureOut">
              <a:rPr lang="de-DE"/>
              <a:t>04.03.25</a:t>
            </a:fld>
            <a:endParaRPr/>
          </a:p>
        </p:txBody>
      </p:sp>
      <p:sp>
        <p:nvSpPr>
          <p:cNvPr id="4" name="Slide Image Placeholder 3"/>
          <p:cNvSpPr>
            <a:spLocks noChangeAspect="1" noGrp="1" noRot="1"/>
          </p:cNvSpPr>
          <p:nvPr>
            <p:ph type="sldImg" idx="2"/>
          </p:nvPr>
        </p:nvSpPr>
        <p:spPr bwMode="auto">
          <a:xfrm>
            <a:off x="4038600" y="857250"/>
            <a:ext cx="4114800" cy="2314575"/>
          </a:xfrm>
          <a:prstGeom prst="rect">
            <a:avLst/>
          </a:prstGeom>
          <a:noFill/>
          <a:ln w="12700">
            <a:solidFill>
              <a:prstClr val="black"/>
            </a:solidFill>
          </a:ln>
        </p:spPr>
        <p:txBody>
          <a:bodyPr vert="horz" lIns="91440" tIns="45720" rIns="91440" bIns="45720" rtlCol="0" anchor="ctr"/>
          <a:lstStyle/>
          <a:p>
            <a:pPr>
              <a:defRPr/>
            </a:pPr>
            <a:endParaRPr/>
          </a:p>
        </p:txBody>
      </p:sp>
      <p:sp>
        <p:nvSpPr>
          <p:cNvPr id="5" name="Notes Placeholder 4"/>
          <p:cNvSpPr>
            <a:spLocks noGrp="1"/>
          </p:cNvSpPr>
          <p:nvPr>
            <p:ph type="body" sz="quarter" idx="3"/>
          </p:nvPr>
        </p:nvSpPr>
        <p:spPr bwMode="auto">
          <a:xfrm>
            <a:off x="1219200" y="3300413"/>
            <a:ext cx="9753600" cy="2700336"/>
          </a:xfrm>
          <a:prstGeom prst="rect">
            <a:avLst/>
          </a:prstGeom>
        </p:spPr>
        <p:txBody>
          <a:bodyPr vert="horz" lIns="91440" tIns="45720" rIns="91440" bIns="45720" rtlCol="0"/>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6" name="Footer Placeholder 5"/>
          <p:cNvSpPr>
            <a:spLocks noGrp="1"/>
          </p:cNvSpPr>
          <p:nvPr>
            <p:ph type="ftr" sz="quarter" idx="4"/>
          </p:nvPr>
        </p:nvSpPr>
        <p:spPr bwMode="auto">
          <a:xfrm>
            <a:off x="0" y="6513513"/>
            <a:ext cx="5283200" cy="3444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5"/>
          </p:nvPr>
        </p:nvSpPr>
        <p:spPr bwMode="auto">
          <a:xfrm>
            <a:off x="6905625" y="6513513"/>
            <a:ext cx="5283200" cy="344487"/>
          </a:xfrm>
          <a:prstGeom prst="rect">
            <a:avLst/>
          </a:prstGeom>
        </p:spPr>
        <p:txBody>
          <a:bodyPr vert="horz" lIns="91440" tIns="45720" rIns="91440" bIns="45720" rtlCol="0" anchor="b"/>
          <a:lstStyle>
            <a:lvl1pPr algn="r">
              <a:defRPr sz="1200"/>
            </a:lvl1pPr>
          </a:lstStyle>
          <a:p>
            <a:pPr>
              <a:defRPr/>
            </a:pPr>
            <a:fld id="{32A1EEA8-7065-FC4C-B20E-7A44623D2474}" type="slidenum">
              <a:rPr/>
              <a:t>‹#›</a:t>
            </a:fld>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Welcoming the participants</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Optional: Have name badges put up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Describe the contents/objectives of the workshop</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en-GB" sz="1800">
                <a:solidFill>
                  <a:srgbClr val="003F7A"/>
                </a:solidFill>
                <a:latin typeface="Calibri"/>
                <a:ea typeface="Times New Roman"/>
              </a:rPr>
              <a:t>Improve protection against interpersonal violence in sports clubs</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en-GB" sz="1800">
                <a:solidFill>
                  <a:srgbClr val="003F7A"/>
                </a:solidFill>
                <a:latin typeface="Calibri"/>
                <a:ea typeface="Times New Roman"/>
              </a:rPr>
              <a:t>Gaining knowledge on the topic of interpersonal violence</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en-GB" sz="1800">
                <a:solidFill>
                  <a:srgbClr val="003F7A"/>
                </a:solidFill>
                <a:latin typeface="Calibri"/>
                <a:ea typeface="Times New Roman"/>
              </a:rPr>
              <a:t>Establishing a culture of looking </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en-GB" sz="1800">
                <a:solidFill>
                  <a:srgbClr val="003F7A"/>
                </a:solidFill>
                <a:latin typeface="Calibri"/>
                <a:ea typeface="Times New Roman"/>
              </a:rPr>
              <a:t>Getting to know how to deal with boundary violations</a:t>
            </a:r>
            <a:endParaRPr sz="1800">
              <a:solidFill>
                <a:srgbClr val="003F7A"/>
              </a:solidFill>
              <a:latin typeface="Calibri"/>
              <a:ea typeface="Times New Roman"/>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Calibri"/>
                <a:cs typeface="Times New Roman"/>
              </a:rPr>
              <a:t>Target group: All adults who have contact with children and/or young people in the sports club, e.g. coaches, parents, assistants, other people who are in gyms or changing rooms at the same time.</a:t>
            </a:r>
            <a:r>
              <a:rPr sz="2800"/>
              <a:t> </a:t>
            </a:r>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1</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Please amend this section to represent your country's legal perspective!</a:t>
            </a:r>
            <a:endParaRPr/>
          </a:p>
          <a:p>
            <a:pPr algn="l">
              <a:spcBef>
                <a:spcPts val="600"/>
              </a:spcBef>
              <a:spcAft>
                <a:spcPts val="600"/>
              </a:spcAft>
              <a:defRPr/>
            </a:pPr>
            <a:endParaRPr lang="en-GB" sz="1800">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The Federal Child Protection Act strengthens the preventive protection of children and requires intervention in the event of violations of child protection:</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Coaches, trainers, and board members are usually not experts in intervening in cases of child endangerment.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However, volunteers have a direct and often close relationship with children and young people as persons of trust. It is essential that they advocate for the protection of young adolescents.</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 Child Protection Act stipulates that sports clubs can require a certificate of good conduct when working with children and young people, so that protection against offenders with a criminal record is possible</a:t>
            </a:r>
            <a:endParaRPr sz="1800">
              <a:solidFill>
                <a:srgbClr val="003F7A"/>
              </a:solidFill>
              <a:latin typeface="Calibri"/>
              <a:ea typeface="Times New Roman"/>
            </a:endParaRPr>
          </a:p>
          <a:p>
            <a:pPr marL="226695" indent="-226695" algn="l">
              <a:spcBef>
                <a:spcPts val="600"/>
              </a:spcBef>
              <a:spcAft>
                <a:spcPts val="600"/>
              </a:spcAft>
              <a:tabLst>
                <a:tab pos="228600" algn="l"/>
                <a:tab pos="457200" algn="l"/>
              </a:tabLst>
              <a:defRPr/>
            </a:pPr>
            <a:r>
              <a:rPr lang="en-US" sz="1800">
                <a:solidFill>
                  <a:srgbClr val="003F7A"/>
                </a:solidFill>
                <a:latin typeface="Calibri"/>
                <a:ea typeface="Times New Roman"/>
              </a:rPr>
              <a:t> </a:t>
            </a:r>
            <a:endParaRPr sz="1800" b="0">
              <a:solidFill>
                <a:srgbClr val="003F7A"/>
              </a:solidFill>
              <a:latin typeface="Calibri"/>
              <a:ea typeface="Times New Roman"/>
            </a:endParaRPr>
          </a:p>
          <a:p>
            <a:pPr marL="226695" indent="-226695" algn="l">
              <a:spcBef>
                <a:spcPts val="600"/>
              </a:spcBef>
              <a:spcAft>
                <a:spcPts val="600"/>
              </a:spcAft>
              <a:tabLst>
                <a:tab pos="228600" algn="l"/>
                <a:tab pos="457200" algn="l"/>
              </a:tabLst>
              <a:defRPr/>
            </a:pPr>
            <a:r>
              <a:rPr lang="en-GB" sz="1800" b="1">
                <a:solidFill>
                  <a:srgbClr val="003F7A"/>
                </a:solidFill>
                <a:latin typeface="Calibri"/>
                <a:ea typeface="Times New Roman"/>
              </a:rPr>
              <a:t>Criminal law limits</a:t>
            </a:r>
            <a:r>
              <a:rPr lang="en-GB" sz="1800">
                <a:solidFill>
                  <a:srgbClr val="003F7A"/>
                </a:solidFill>
                <a:latin typeface="Calibri"/>
                <a:ea typeface="Times New Roman"/>
              </a:rPr>
              <a:t> mostly concern serious forms of violence: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These offences have the most serious impact on the lives of those affected.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However, the child's welfare is also impaired if criminal law boundaries have not been exceeded, and this is precisely where prevention work must begin.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There must therefore be clarity about desirable and undesirable behaviour in the club.</a:t>
            </a:r>
            <a:endParaRPr sz="1800">
              <a:solidFill>
                <a:srgbClr val="003F7A"/>
              </a:solidFill>
              <a:latin typeface="Calibri"/>
              <a:ea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Optional</a:t>
            </a:r>
            <a:endParaRPr sz="1800" b="1" i="1">
              <a:solidFill>
                <a:srgbClr val="003E7A"/>
              </a:solidFill>
              <a:latin typeface="Calibri"/>
              <a:ea typeface="Calibri"/>
              <a:cs typeface="Times New Roman"/>
            </a:endParaRPr>
          </a:p>
          <a:p>
            <a:pPr>
              <a:defRPr/>
            </a:pPr>
            <a:r>
              <a:rPr lang="en-GB" sz="1800">
                <a:solidFill>
                  <a:srgbClr val="003E7A"/>
                </a:solidFill>
                <a:latin typeface="Calibri"/>
                <a:ea typeface="Calibri"/>
                <a:cs typeface="Times New Roman"/>
              </a:rPr>
              <a:t>You can add the club's code of honour or rules of conduct at this point or insert them into the presentation.</a:t>
            </a:r>
            <a:r>
              <a:rPr sz="2800"/>
              <a:t> </a:t>
            </a:r>
            <a:endParaRPr lang="de-DE" sz="1200" b="1" i="1">
              <a:solidFill>
                <a:schemeClr val="tx1"/>
              </a:solidFill>
              <a:latin typeface="Calibri"/>
              <a:ea typeface="Arial"/>
              <a:cs typeface="Arial"/>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10</a:t>
            </a:fld>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 following video makes it clear which criminal law limits apply to sexualised violence in Germany. </a:t>
            </a:r>
            <a:endParaRPr sz="1800">
              <a:solidFill>
                <a:srgbClr val="003F7A"/>
              </a:solidFill>
              <a:latin typeface="Calibri"/>
              <a:ea typeface="Times New Roman"/>
              <a:cs typeface="+mn-cs"/>
            </a:endParaRPr>
          </a:p>
          <a:p>
            <a:pPr marL="342900" lvl="0" indent="-342900" algn="l">
              <a:spcBef>
                <a:spcPts val="600"/>
              </a:spcBef>
              <a:spcAft>
                <a:spcPts val="600"/>
              </a:spcAft>
              <a:buFont typeface="Wingdings"/>
              <a:buChar char=""/>
              <a:tabLst>
                <a:tab pos="228600" algn="l"/>
                <a:tab pos="457200" algn="l"/>
              </a:tabLst>
              <a:defRPr/>
            </a:pPr>
            <a:r>
              <a:rPr sz="1800">
                <a:solidFill>
                  <a:srgbClr val="003F7A"/>
                </a:solidFill>
                <a:latin typeface="Calibri"/>
                <a:ea typeface="Calibri"/>
                <a:cs typeface="+mn-cs"/>
              </a:rPr>
              <a:t>(</a:t>
            </a:r>
            <a:r>
              <a:rPr lang="en-GB" sz="1800">
                <a:solidFill>
                  <a:srgbClr val="003E7A"/>
                </a:solidFill>
                <a:latin typeface="Calibri"/>
                <a:ea typeface="Calibri"/>
                <a:cs typeface="Times New Roman"/>
              </a:rPr>
              <a:t>Either play the video embedded in the PowerPoint presentation or save the video outside the presentation and play it with your local video programme. )</a:t>
            </a:r>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Calibri"/>
                <a:cs typeface="Times New Roman"/>
              </a:rPr>
              <a:t>If available, it is recommended to include a video about legal regulations of your country pertaining to violence </a:t>
            </a:r>
            <a:r>
              <a:rPr lang="en-GB" sz="1800">
                <a:solidFill>
                  <a:srgbClr val="003E7A"/>
                </a:solidFill>
                <a:latin typeface="Calibri"/>
                <a:ea typeface="Calibri"/>
                <a:cs typeface="Times New Roman"/>
              </a:rPr>
              <a:t>and abuse</a:t>
            </a:r>
            <a:br>
              <a:rPr lang="en-GB" sz="1800">
                <a:solidFill>
                  <a:srgbClr val="003E7A"/>
                </a:solidFill>
                <a:latin typeface="Calibri"/>
                <a:ea typeface="Calibri"/>
                <a:cs typeface="Times New Roman"/>
              </a:rPr>
            </a:br>
            <a:endParaRPr/>
          </a:p>
        </p:txBody>
      </p:sp>
      <p:sp>
        <p:nvSpPr>
          <p:cNvPr id="4" name="Slide Number Placeholder 3"/>
          <p:cNvSpPr>
            <a:spLocks noGrp="1"/>
          </p:cNvSpPr>
          <p:nvPr>
            <p:ph type="sldNum" sz="quarter" idx="10"/>
          </p:nvPr>
        </p:nvSpPr>
        <p:spPr bwMode="auto"/>
        <p:txBody>
          <a:bodyPr/>
          <a:lstStyle/>
          <a:p>
            <a:pPr>
              <a:defRPr/>
            </a:pPr>
            <a:fld id="{89BC0042-45CC-3D4B-EF76-451908212BD0}" type="slidenum">
              <a:rPr/>
              <a:t>11</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Media reports have made the topic of sexualised and interpersonal violence more prominent in recent years:</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Many male and female athletes have spoken out against abuse: Sometimes within their training group, sometimes within their sport or the club in general.</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Many sports clubs and associations are unsettled by this.</a:t>
            </a:r>
            <a:endParaRPr sz="1800">
              <a:solidFill>
                <a:srgbClr val="003F7A"/>
              </a:solidFill>
              <a:latin typeface="Calibri"/>
              <a:ea typeface="Times New Roman"/>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Calibri"/>
                <a:cs typeface="Times New Roman"/>
              </a:rPr>
              <a:t>By imparting knowledge on the topic of interpersonal violence, ambiguities and grey areas can be better addressed.</a:t>
            </a:r>
            <a:r>
              <a:rPr sz="2800"/>
              <a:t> </a:t>
            </a:r>
            <a:endParaRPr lang="de-DE"/>
          </a:p>
          <a:p>
            <a:pPr marL="171450" indent="-171450">
              <a:buFont typeface="Arial"/>
              <a:buChar char="•"/>
              <a:defRPr/>
            </a:pP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12</a:t>
            </a:fld>
            <a:endParaRP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Interpersonal violence is any form of violence that takes place between two or more people.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Interpersonal violence is intentional, i.e. the act is carried out deliberately (and not accidentally).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Acts of violence do not always have a primary intention to cause harm: However, perpetrators often accept psychological or physical (potential) harm in order to achieve a certain goal.</a:t>
            </a:r>
            <a:endParaRPr sz="1800">
              <a:solidFill>
                <a:srgbClr val="003F7A"/>
              </a:solidFill>
              <a:latin typeface="Calibri"/>
              <a:ea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Background information</a:t>
            </a:r>
            <a:endParaRPr sz="1800" b="1" i="1">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What is not meant by this is...</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Violence that takes place within the framework of sporting rules</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Violence against oneself, e.g. self-harm</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Actions that are inadvertent or "accidents", e.g. unintentional touching when providing assistance</a:t>
            </a:r>
            <a:endParaRPr sz="1800">
              <a:solidFill>
                <a:srgbClr val="003F7A"/>
              </a:solidFill>
              <a:latin typeface="Calibri"/>
              <a:ea typeface="Times New Roman"/>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Calibri"/>
                <a:cs typeface="Times New Roman"/>
              </a:rPr>
              <a:t>Violence occurs not only between adults, but also between children and young people. </a:t>
            </a:r>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13</a:t>
            </a:fld>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en-GB" sz="1800">
                <a:solidFill>
                  <a:srgbClr val="003E7A"/>
                </a:solidFill>
                <a:latin typeface="Calibri"/>
                <a:ea typeface="Calibri"/>
                <a:cs typeface="Times New Roman"/>
              </a:rPr>
              <a:t>You can add your own examples at this point, e.g. making them relevant to the specific sport of the club. </a:t>
            </a:r>
            <a:endParaRPr sz="1800">
              <a:solidFill>
                <a:srgbClr val="003E7A"/>
              </a:solidFill>
              <a:latin typeface="Calibri"/>
              <a:ea typeface="Calibri"/>
              <a:cs typeface="Times New Roman"/>
            </a:endParaRPr>
          </a:p>
          <a:p>
            <a:pPr>
              <a:defRPr/>
            </a:pPr>
            <a:r>
              <a:rPr lang="en-US"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defRPr/>
            </a:pPr>
            <a:r>
              <a:rPr lang="en-GB" sz="1800">
                <a:solidFill>
                  <a:srgbClr val="003E7A"/>
                </a:solidFill>
                <a:latin typeface="Calibri"/>
                <a:ea typeface="Calibri"/>
                <a:cs typeface="Times New Roman"/>
              </a:rPr>
              <a:t>An interactive approach is also possible - for example, you can start by asking the participants for their own definition and examples.</a:t>
            </a:r>
            <a:endParaRPr sz="1800">
              <a:solidFill>
                <a:srgbClr val="003E7A"/>
              </a:solidFill>
              <a:latin typeface="Calibri"/>
              <a:ea typeface="Calibri"/>
              <a:cs typeface="Times New Roman"/>
            </a:endParaRPr>
          </a:p>
          <a:p>
            <a:pPr>
              <a:defRPr/>
            </a:pPr>
            <a:r>
              <a:rPr lang="de-DE" sz="1200">
                <a:solidFill>
                  <a:schemeClr val="tx1"/>
                </a:solidFill>
                <a:latin typeface="Calibri"/>
                <a:ea typeface="Arial"/>
                <a:cs typeface="Arial"/>
              </a:rPr>
              <a:t> </a:t>
            </a:r>
            <a:endParaRPr/>
          </a:p>
          <a:p>
            <a:pPr>
              <a:defRPr/>
            </a:pPr>
            <a:r>
              <a:rPr lang="de-DE" sz="1200">
                <a:solidFill>
                  <a:schemeClr val="tx1"/>
                </a:solidFill>
                <a:latin typeface="Calibri"/>
                <a:ea typeface="Arial"/>
                <a:cs typeface="Arial"/>
              </a:rPr>
              <a:t> </a:t>
            </a:r>
            <a:endParaRPr/>
          </a:p>
        </p:txBody>
      </p:sp>
      <p:sp>
        <p:nvSpPr>
          <p:cNvPr id="4" name="Slide Number Placeholder 3"/>
          <p:cNvSpPr>
            <a:spLocks noGrp="1"/>
          </p:cNvSpPr>
          <p:nvPr>
            <p:ph type="sldNum" sz="quarter" idx="10"/>
          </p:nvPr>
        </p:nvSpPr>
        <p:spPr bwMode="auto"/>
        <p:txBody>
          <a:bodyPr/>
          <a:lstStyle/>
          <a:p>
            <a:pPr>
              <a:defRPr/>
            </a:pPr>
            <a:fld id="{923795ED-9067-B519-FF58-8BE04E2D7C7C}" type="slidenum">
              <a:rPr/>
              <a:t>14</a:t>
            </a:fld>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en-GB" sz="1800">
                <a:solidFill>
                  <a:srgbClr val="003E7A"/>
                </a:solidFill>
                <a:latin typeface="Calibri"/>
                <a:ea typeface="Calibri"/>
                <a:cs typeface="Times New Roman"/>
              </a:rPr>
              <a:t>You can add your own examples at this point, e.g. making them relevant to the specific sport of the club.</a:t>
            </a:r>
            <a:endParaRPr sz="1800">
              <a:solidFill>
                <a:srgbClr val="003E7A"/>
              </a:solidFill>
              <a:latin typeface="Calibri"/>
              <a:ea typeface="Calibri"/>
              <a:cs typeface="Times New Roman"/>
            </a:endParaRPr>
          </a:p>
          <a:p>
            <a:pPr>
              <a:defRPr/>
            </a:pPr>
            <a:r>
              <a:rPr lang="en-US"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Optional</a:t>
            </a:r>
            <a:endParaRPr sz="1800" b="1" i="1">
              <a:solidFill>
                <a:srgbClr val="003E7A"/>
              </a:solidFill>
              <a:latin typeface="Calibri"/>
              <a:ea typeface="Calibri"/>
              <a:cs typeface="Times New Roman"/>
            </a:endParaRPr>
          </a:p>
          <a:p>
            <a:pPr>
              <a:defRPr/>
            </a:pPr>
            <a:r>
              <a:rPr lang="en-GB" sz="1800">
                <a:solidFill>
                  <a:srgbClr val="003E7A"/>
                </a:solidFill>
                <a:latin typeface="Calibri"/>
                <a:ea typeface="Calibri"/>
                <a:cs typeface="Times New Roman"/>
              </a:rPr>
              <a:t>If there is time, give participants the opportunity to give their own examples or ask questions at this point.</a:t>
            </a:r>
            <a:endParaRPr sz="1800">
              <a:solidFill>
                <a:srgbClr val="003E7A"/>
              </a:solidFill>
              <a:latin typeface="Calibri"/>
              <a:ea typeface="Calibri"/>
              <a:cs typeface="Times New Roman"/>
            </a:endParaRPr>
          </a:p>
        </p:txBody>
      </p:sp>
      <p:sp>
        <p:nvSpPr>
          <p:cNvPr id="4" name="Slide Number Placeholder 3"/>
          <p:cNvSpPr>
            <a:spLocks noGrp="1"/>
          </p:cNvSpPr>
          <p:nvPr>
            <p:ph type="sldNum" sz="quarter" idx="10"/>
          </p:nvPr>
        </p:nvSpPr>
        <p:spPr bwMode="auto"/>
        <p:txBody>
          <a:bodyPr/>
          <a:lstStyle/>
          <a:p>
            <a:pPr>
              <a:defRPr/>
            </a:pPr>
            <a:fld id="{6751304C-73C5-F82B-C11C-45206D626A16}" type="slidenum">
              <a:rPr/>
              <a:t>15</a:t>
            </a:fld>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Neglect = 15%</a:t>
            </a:r>
            <a:endParaRPr sz="1800">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Sexualised violence with physical contact = 19%</a:t>
            </a:r>
            <a:endParaRPr sz="1800">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Sexualised violence without physical contact = 26%</a:t>
            </a:r>
            <a:endParaRPr sz="1800">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Physical violence = 37%</a:t>
            </a:r>
            <a:endParaRPr sz="1800">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Psychological violence = 63%</a:t>
            </a:r>
            <a:endParaRPr sz="1800">
              <a:solidFill>
                <a:srgbClr val="003E7A"/>
              </a:solidFill>
              <a:latin typeface="Calibri"/>
              <a:ea typeface="Calibri"/>
              <a:cs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Background information on the study</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Survey with 4,367 participants on experiences of interpersonal violence in club sport; current and former sports club members</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A majority (70%) of respondents stated that they had experienced interpersonal violence within sport. This means: At least one form of violence or boundary violation was reported.</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As a rule, those affected experience violence not just once, but usually repeatedly.</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For comparison: 70% of respondents have experienced interpersonal violence in an </a:t>
            </a:r>
            <a:r>
              <a:rPr lang="en-GB" sz="1800" b="1">
                <a:solidFill>
                  <a:srgbClr val="003F7A"/>
                </a:solidFill>
                <a:latin typeface="Calibri"/>
                <a:ea typeface="Times New Roman"/>
              </a:rPr>
              <a:t>area of life other</a:t>
            </a:r>
            <a:r>
              <a:rPr lang="en-GB" sz="1800">
                <a:solidFill>
                  <a:srgbClr val="003F7A"/>
                </a:solidFill>
                <a:latin typeface="Calibri"/>
                <a:ea typeface="Times New Roman"/>
              </a:rPr>
              <a:t> than club sport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Often overlapping experience of violence: Those who experience violence in sport usually also experience it outside of sport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Therefore: Sport is not a place where children and young people are very well protected from violence - but they are no more "unsafe" there than in other places.</a:t>
            </a:r>
            <a:endParaRPr sz="1800">
              <a:solidFill>
                <a:srgbClr val="003F7A"/>
              </a:solidFill>
              <a:latin typeface="Calibri"/>
              <a:ea typeface="Times New Roman"/>
            </a:endParaRPr>
          </a:p>
          <a:p>
            <a:pPr>
              <a:defRPr/>
            </a:pPr>
            <a:r>
              <a:rPr lang="en-GB" sz="1800">
                <a:solidFill>
                  <a:srgbClr val="003E7A"/>
                </a:solidFill>
                <a:latin typeface="Calibri"/>
                <a:ea typeface="Calibri"/>
                <a:cs typeface="Times New Roman"/>
              </a:rPr>
              <a:t>With more attention and prevention, sports clubs could become places where children and young people are in very good and safe hands.</a:t>
            </a:r>
            <a:r>
              <a:rPr/>
              <a:t> </a:t>
            </a:r>
            <a:endParaRPr lang="de-DE"/>
          </a:p>
        </p:txBody>
      </p:sp>
      <p:sp>
        <p:nvSpPr>
          <p:cNvPr id="4" name="Foliennummernplatzhalter 3"/>
          <p:cNvSpPr>
            <a:spLocks noGrp="1"/>
          </p:cNvSpPr>
          <p:nvPr>
            <p:ph type="sldNum" sz="quarter" idx="5"/>
          </p:nvPr>
        </p:nvSpPr>
        <p:spPr bwMode="auto"/>
        <p:txBody>
          <a:bodyPr/>
          <a:lstStyle/>
          <a:p>
            <a:pPr>
              <a:defRPr/>
            </a:pPr>
            <a:fld id="{49FD57DB-21CF-714F-924E-E571FBD77AF4}" type="slidenum">
              <a:rPr lang="de-DE"/>
              <a:t>16</a:t>
            </a:fld>
            <a:endParaRPr lang="de-DE"/>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A 2016 study on competitive sport (Safe Sport Study) analysed whether and how often the various forms of violence overlap.</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It can be stated that several forms of violence are usually experienced.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Psychological violence sometimes occurs alone, but usually with other forms of violence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Physical and sexualised violence almost never occurs alone, but is usually accompanied by psychological violence</a:t>
            </a:r>
            <a:endParaRPr sz="1800">
              <a:solidFill>
                <a:srgbClr val="003F7A"/>
              </a:solidFill>
              <a:latin typeface="Calibri"/>
              <a:ea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Reflection</a:t>
            </a:r>
            <a:endParaRPr sz="1800" b="1" i="1">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What can be deduced from this for the prevention of violence?</a:t>
            </a:r>
            <a:endParaRPr sz="1800">
              <a:solidFill>
                <a:srgbClr val="003E7A"/>
              </a:solidFill>
              <a:latin typeface="Calibri"/>
              <a:ea typeface="Calibri"/>
              <a:cs typeface="Times New Roman"/>
            </a:endParaRPr>
          </a:p>
          <a:p>
            <a:pPr algn="l">
              <a:spcBef>
                <a:spcPts val="600"/>
              </a:spcBef>
              <a:spcAft>
                <a:spcPts val="600"/>
              </a:spcAft>
              <a:defRPr/>
            </a:pPr>
            <a:r>
              <a:rPr lang="en-GB" sz="1800" i="1">
                <a:solidFill>
                  <a:srgbClr val="003E7A"/>
                </a:solidFill>
                <a:latin typeface="Calibri"/>
                <a:ea typeface="Calibri"/>
                <a:cs typeface="Times New Roman"/>
              </a:rPr>
              <a:t>Possible answers: </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Sexualised or physical violence cannot be considered in isolation when it comes to prevention, as it does not occur in a vacuum. </a:t>
            </a:r>
            <a:endParaRPr sz="1800">
              <a:solidFill>
                <a:srgbClr val="003F7A"/>
              </a:solidFill>
              <a:latin typeface="Calibri"/>
              <a:ea typeface="Times New Roman"/>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Calibri"/>
                <a:cs typeface="Times New Roman"/>
              </a:rPr>
              <a:t>A better starting point for sports clubs is to begin with psychological violence (which occurs very frequently) and to be vigilant. Only then can more serious incidents be better avoided.</a:t>
            </a:r>
            <a:r>
              <a:rPr sz="2800"/>
              <a:t> </a:t>
            </a:r>
            <a:endParaRPr lang="de-DE"/>
          </a:p>
          <a:p>
            <a:pPr marL="171450" indent="-171450">
              <a:buFontTx/>
              <a:buChar char="-"/>
              <a:defRPr/>
            </a:pPr>
            <a:endParaRPr lang="de-DE"/>
          </a:p>
          <a:p>
            <a:pPr marL="171450" indent="-171450">
              <a:buFontTx/>
              <a:buChar char="-"/>
              <a:defRPr/>
            </a:pPr>
            <a:endParaRPr lang="de-DE"/>
          </a:p>
          <a:p>
            <a:pPr marL="171450" indent="-171450">
              <a:buFontTx/>
              <a:buChar char="-"/>
              <a:defRPr/>
            </a:pPr>
            <a:endParaRPr/>
          </a:p>
        </p:txBody>
      </p:sp>
      <p:sp>
        <p:nvSpPr>
          <p:cNvPr id="4" name="Foliennummernplatzhalter 3"/>
          <p:cNvSpPr>
            <a:spLocks noGrp="1"/>
          </p:cNvSpPr>
          <p:nvPr>
            <p:ph type="sldNum" sz="quarter" idx="5"/>
          </p:nvPr>
        </p:nvSpPr>
        <p:spPr bwMode="auto"/>
        <p:txBody>
          <a:bodyPr/>
          <a:lstStyle/>
          <a:p>
            <a:pPr>
              <a:defRPr/>
            </a:pPr>
            <a:fld id="{49FD57DB-21CF-714F-924E-E571FBD77AF4}" type="slidenum">
              <a:rPr lang="de-DE"/>
              <a:t>17</a:t>
            </a:fld>
            <a:endParaRPr lang="de-DE"/>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Contrary to what many reports suggest, interpersonal violence is not a problem that only occurs in competitive sport. </a:t>
            </a:r>
            <a:endParaRPr sz="1800">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Even at the recreational sport level, such as the local level, a large proportion of respondents (68%) experience interpersonal violence:</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In particular, participation in competitions (even at a low level) appears to be a risk factor for interpersonal violence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Experiences of violence increase somewhat further as the level rises.</a:t>
            </a:r>
            <a:endParaRPr sz="1800">
              <a:solidFill>
                <a:srgbClr val="003F7A"/>
              </a:solidFill>
              <a:latin typeface="Calibri"/>
              <a:ea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Background information</a:t>
            </a:r>
            <a:endParaRPr sz="1800" b="1" i="1">
              <a:solidFill>
                <a:srgbClr val="003E7A"/>
              </a:solidFill>
              <a:latin typeface="Calibri"/>
              <a:ea typeface="Calibri"/>
              <a:cs typeface="Times New Roman"/>
            </a:endParaRPr>
          </a:p>
          <a:p>
            <a:pPr>
              <a:defRPr/>
            </a:pPr>
            <a:r>
              <a:rPr lang="en-GB" sz="1800">
                <a:solidFill>
                  <a:srgbClr val="003E7A"/>
                </a:solidFill>
                <a:latin typeface="Calibri"/>
                <a:ea typeface="Calibri"/>
                <a:cs typeface="Times New Roman"/>
              </a:rPr>
              <a:t>This data comes from the Safe in Sport study (survey of club athletes).</a:t>
            </a:r>
            <a:r>
              <a:rPr sz="2800"/>
              <a:t> </a:t>
            </a:r>
            <a:endParaRPr lang="de-DE"/>
          </a:p>
          <a:p>
            <a:pPr>
              <a:defRPr/>
            </a:pP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18</a:t>
            </a:fld>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Location &amp; Context: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Boundary violations can be visible in daily training (e.g. psychological violence as a training method) and often begin gradually</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Serious, longer-lasting incidents also frequently occur in other areas, such as changing rooms, car trips, etc.</a:t>
            </a:r>
            <a:endParaRPr sz="1800">
              <a:solidFill>
                <a:srgbClr val="003F7A"/>
              </a:solidFill>
              <a:latin typeface="Calibri"/>
              <a:ea typeface="Times New Roman"/>
            </a:endParaRPr>
          </a:p>
          <a:p>
            <a:pPr algn="l">
              <a:spcBef>
                <a:spcPts val="600"/>
              </a:spcBef>
              <a:spcAft>
                <a:spcPts val="600"/>
              </a:spcAft>
              <a:defRPr/>
            </a:pPr>
            <a:r>
              <a:rPr lang="en-US"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Perpetrators:</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It is both about violence that comes from coaches or assistants as well as violence that athletes inflict on each other (bullying).</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Reduce prejudices about perpetrators: There are female and male perpetrators, even in cases of sexualised violence - but there are differences in prevalence. </a:t>
            </a:r>
            <a:endParaRPr sz="1800">
              <a:solidFill>
                <a:srgbClr val="003F7A"/>
              </a:solidFill>
              <a:latin typeface="Calibri"/>
              <a:ea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Background information</a:t>
            </a:r>
            <a:endParaRPr sz="1800" b="1" i="1">
              <a:solidFill>
                <a:srgbClr val="003E7A"/>
              </a:solidFill>
              <a:latin typeface="Calibri"/>
              <a:ea typeface="Calibri"/>
              <a:cs typeface="Times New Roman"/>
            </a:endParaRPr>
          </a:p>
          <a:p>
            <a:pPr>
              <a:defRPr/>
            </a:pPr>
            <a:r>
              <a:rPr lang="en-GB" sz="1800">
                <a:solidFill>
                  <a:srgbClr val="003E7A"/>
                </a:solidFill>
                <a:latin typeface="Calibri"/>
                <a:ea typeface="Calibri"/>
                <a:cs typeface="Times New Roman"/>
              </a:rPr>
              <a:t>This data comes from the Safe in Sport survey (club athletes) and CASES (Europe-wide study on violence in sport).</a:t>
            </a:r>
            <a:r>
              <a:rPr sz="2800"/>
              <a:t> </a:t>
            </a:r>
            <a:endParaRPr lang="de-DE"/>
          </a:p>
        </p:txBody>
      </p:sp>
      <p:sp>
        <p:nvSpPr>
          <p:cNvPr id="4" name="Foliennummernplatzhalter 3"/>
          <p:cNvSpPr>
            <a:spLocks noGrp="1"/>
          </p:cNvSpPr>
          <p:nvPr>
            <p:ph type="sldNum" sz="quarter" idx="5"/>
          </p:nvPr>
        </p:nvSpPr>
        <p:spPr bwMode="auto"/>
        <p:txBody>
          <a:bodyPr/>
          <a:lstStyle/>
          <a:p>
            <a:pPr>
              <a:defRPr/>
            </a:pPr>
            <a:fld id="{32A1EEA8-7065-FC4C-B20E-7A44623D2474}" type="slidenum">
              <a:rPr/>
              <a:t>19</a:t>
            </a:fld>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Introduction of the speaker by name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You can introduce yourself using the PowerPoint slide or leave it as an oral presentation (without a slide).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Delete slide if unnecessary</a:t>
            </a:r>
            <a:endParaRPr sz="1800">
              <a:solidFill>
                <a:srgbClr val="003F7A"/>
              </a:solidFill>
              <a:latin typeface="Calibri"/>
              <a:ea typeface="Times New Roman"/>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2</a:t>
            </a:fld>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en-GB" sz="1800">
                <a:solidFill>
                  <a:srgbClr val="003E7A"/>
                </a:solidFill>
                <a:latin typeface="Calibri"/>
                <a:ea typeface="Calibri"/>
                <a:cs typeface="Times New Roman"/>
              </a:rPr>
              <a:t>There is no specific type of affected person. </a:t>
            </a:r>
            <a:endParaRPr sz="1800">
              <a:solidFill>
                <a:srgbClr val="003E7A"/>
              </a:solidFill>
              <a:latin typeface="Calibri"/>
              <a:ea typeface="Calibri"/>
              <a:cs typeface="Times New Roman"/>
            </a:endParaRPr>
          </a:p>
          <a:p>
            <a:pPr>
              <a:defRPr/>
            </a:pPr>
            <a:r>
              <a:rPr lang="en-GB" sz="1800">
                <a:solidFill>
                  <a:srgbClr val="003E7A"/>
                </a:solidFill>
                <a:latin typeface="Calibri"/>
                <a:ea typeface="Calibri"/>
                <a:cs typeface="Times New Roman"/>
              </a:rPr>
              <a:t>However, the current data points to some particular risk factors.</a:t>
            </a:r>
            <a:endParaRPr sz="1800">
              <a:solidFill>
                <a:srgbClr val="003E7A"/>
              </a:solidFill>
              <a:latin typeface="Calibri"/>
              <a:ea typeface="Calibri"/>
              <a:cs typeface="Times New Roman"/>
            </a:endParaRPr>
          </a:p>
          <a:p>
            <a:pPr>
              <a:defRPr/>
            </a:pPr>
            <a:r>
              <a:rPr lang="en-US"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Background information</a:t>
            </a:r>
            <a:endParaRPr sz="1800" b="1" i="1">
              <a:solidFill>
                <a:srgbClr val="003E7A"/>
              </a:solidFill>
              <a:latin typeface="Calibri"/>
              <a:ea typeface="Calibri"/>
              <a:cs typeface="Times New Roman"/>
            </a:endParaRPr>
          </a:p>
          <a:p>
            <a:pPr>
              <a:defRPr/>
            </a:pPr>
            <a:r>
              <a:rPr lang="en-GB" sz="1800">
                <a:solidFill>
                  <a:srgbClr val="003E7A"/>
                </a:solidFill>
                <a:latin typeface="Calibri"/>
                <a:ea typeface="Calibri"/>
                <a:cs typeface="Times New Roman"/>
              </a:rPr>
              <a:t>The data comes from the Safe in Sport survey (club athletes)</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p:txBody>
      </p:sp>
      <p:sp>
        <p:nvSpPr>
          <p:cNvPr id="4" name="Slide Number Placeholder 3"/>
          <p:cNvSpPr>
            <a:spLocks noGrp="1"/>
          </p:cNvSpPr>
          <p:nvPr>
            <p:ph type="sldNum" sz="quarter" idx="10"/>
          </p:nvPr>
        </p:nvSpPr>
        <p:spPr bwMode="auto"/>
        <p:txBody>
          <a:bodyPr/>
          <a:lstStyle/>
          <a:p>
            <a:pPr>
              <a:defRPr/>
            </a:pPr>
            <a:fld id="{A4977E40-F975-186A-EC94-8C6E8646D917}" type="slidenum">
              <a:rPr/>
              <a:t>20</a:t>
            </a:fld>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Emphasise that even "minor" boundary violations can have negative consequences.</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Persistent interpersonal violence usually increases the stress levels of those affected.</a:t>
            </a:r>
            <a:endParaRPr sz="1800">
              <a:solidFill>
                <a:srgbClr val="003F7A"/>
              </a:solidFill>
              <a:latin typeface="Calibri"/>
              <a:ea typeface="Times New Roman"/>
            </a:endParaRPr>
          </a:p>
          <a:p>
            <a:pPr algn="l">
              <a:spcBef>
                <a:spcPts val="600"/>
              </a:spcBef>
              <a:spcAft>
                <a:spcPts val="600"/>
              </a:spcAft>
              <a:defRPr/>
            </a:pPr>
            <a:r>
              <a:rPr lang="en-US"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defRPr/>
            </a:pPr>
            <a:r>
              <a:rPr lang="en-GB" sz="1800">
                <a:solidFill>
                  <a:srgbClr val="003E7A"/>
                </a:solidFill>
                <a:latin typeface="Calibri"/>
                <a:ea typeface="Calibri"/>
                <a:cs typeface="Times New Roman"/>
              </a:rPr>
              <a:t>At this point you can provide an opportunity for reflection if there is still some time.</a:t>
            </a:r>
            <a:r>
              <a:rPr sz="2800"/>
              <a:t> </a:t>
            </a: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21</a:t>
            </a:fld>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Participants now know what interpersonal violence in sport is and that there are different types of it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It is important to react and take action if an abusive situation or boundary violation is noticed.</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Especially when children or young people are involved and you as an adult have become aware of it.</a:t>
            </a:r>
            <a:endParaRPr sz="1800">
              <a:solidFill>
                <a:srgbClr val="003F7A"/>
              </a:solidFill>
              <a:latin typeface="Calibri"/>
              <a:ea typeface="Times New Roman"/>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Arial"/>
                <a:cs typeface="Times New Roman"/>
              </a:rPr>
              <a:t>The following section outlines possible courses of action in the event of suspected boundary violations.</a:t>
            </a:r>
            <a:r>
              <a:rPr sz="2800"/>
              <a:t> </a:t>
            </a: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22</a:t>
            </a:fld>
            <a:endParaRP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b="1">
                <a:solidFill>
                  <a:srgbClr val="003E7A"/>
                </a:solidFill>
                <a:latin typeface="Calibri"/>
                <a:ea typeface="Calibri"/>
                <a:cs typeface="Times New Roman"/>
              </a:rPr>
              <a:t>Definition of Bystander:</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Someone who has observed a situation/assault, e.g. because they happened to be present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A child has reported a situation/assault</a:t>
            </a:r>
            <a:endParaRPr sz="1800">
              <a:solidFill>
                <a:srgbClr val="003F7A"/>
              </a:solidFill>
              <a:latin typeface="Calibri"/>
              <a:ea typeface="Times New Roman"/>
            </a:endParaRPr>
          </a:p>
          <a:p>
            <a:pPr algn="l">
              <a:spcBef>
                <a:spcPts val="600"/>
              </a:spcBef>
              <a:spcAft>
                <a:spcPts val="600"/>
              </a:spcAft>
              <a:defRPr/>
            </a:pPr>
            <a:r>
              <a:rPr lang="en-GB" sz="1800" b="1">
                <a:solidFill>
                  <a:srgbClr val="003E7A"/>
                </a:solidFill>
                <a:latin typeface="Calibri"/>
                <a:ea typeface="Calibri"/>
                <a:cs typeface="Times New Roman"/>
              </a:rPr>
              <a:t>Study from junior competitive sport: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Almost all of the study participants had already observed an assaultive situation or a boundary violation. So all these people were bystanders/observers</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However, bystanders rarely help those affected: Around 1-3% of the experiences of violence (depending on the form of violence) were ended by an uninvolved person or the victims were supported by an uninvolved person.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There is therefore great potential for improvement here to the benefit of those affected. </a:t>
            </a:r>
            <a:endParaRPr sz="1800">
              <a:solidFill>
                <a:srgbClr val="003F7A"/>
              </a:solidFill>
              <a:latin typeface="Calibri"/>
              <a:ea typeface="Times New Roman"/>
            </a:endParaRPr>
          </a:p>
          <a:p>
            <a:pPr algn="l">
              <a:spcBef>
                <a:spcPts val="600"/>
              </a:spcBef>
              <a:spcAft>
                <a:spcPts val="600"/>
              </a:spcAft>
              <a:defRPr/>
            </a:pPr>
            <a:r>
              <a:rPr lang="en-GB" sz="1800" b="1">
                <a:solidFill>
                  <a:srgbClr val="003E7A"/>
                </a:solidFill>
                <a:latin typeface="Calibri"/>
                <a:ea typeface="Calibri"/>
                <a:cs typeface="Times New Roman"/>
              </a:rPr>
              <a:t>Safe in sport study (club athletes)</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Those affected often turn to friends, parents or their partner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These people would therefore be in a position to help or support those affected. This happens in 11-37% of cases (depending on the form of violence).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Those affected are least likely to turn to others in cases of sexualised violence involving physical contact.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Contact persons are rarely contacted directly by victims (8-16% depending on the form of violence of the cases). </a:t>
            </a:r>
            <a:endParaRPr sz="1800">
              <a:solidFill>
                <a:srgbClr val="003F7A"/>
              </a:solidFill>
              <a:latin typeface="Calibri"/>
              <a:ea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Reflection</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Why are contact persons historically so rarely involved?</a:t>
            </a:r>
            <a:endParaRPr sz="1800">
              <a:solidFill>
                <a:srgbClr val="003F7A"/>
              </a:solidFill>
              <a:latin typeface="Calibri"/>
              <a:ea typeface="Arial"/>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Arial"/>
                <a:cs typeface="Times New Roman"/>
              </a:rPr>
              <a:t>Why are those affected most likely to turn to friends/partners?</a:t>
            </a:r>
            <a:r>
              <a:rPr sz="2800"/>
              <a:t> </a:t>
            </a: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23</a:t>
            </a:fld>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Presentation of the different ways in which bystanders react in sport: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Differentiation between positive (top line) and negative (bottom line)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As well as between proactive (not in connection with an event) and reactive (in the context of an event).</a:t>
            </a:r>
            <a:endParaRPr sz="1800">
              <a:solidFill>
                <a:srgbClr val="003F7A"/>
              </a:solidFill>
              <a:latin typeface="Calibri"/>
              <a:ea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Optional</a:t>
            </a:r>
            <a:endParaRPr sz="1800" b="1" i="1">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Possibility to let the participants give examples themselves.</a:t>
            </a:r>
            <a:endParaRPr sz="1800">
              <a:solidFill>
                <a:srgbClr val="003E7A"/>
              </a:solidFill>
              <a:latin typeface="Calibri"/>
              <a:ea typeface="Calibri"/>
              <a:cs typeface="Times New Roman"/>
            </a:endParaRPr>
          </a:p>
          <a:p>
            <a:pPr>
              <a:defRPr/>
            </a:pP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24</a:t>
            </a:fld>
            <a:endParaRPr/>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It is not always easy to be attentive and react in a borderline situation, i.e. to be a "positive bystander". But there are some specific things you can do as a bystander to help:</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If something has happened, you can always turn to contact persons at the club, association or specialised counselling centres and ask them for an assessment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You can approach the person concerned about the incident at a suitable time, e.g. by saying that you observed the incident and would like to offer help.  This could be offering to talk to someone, accompanying them on their way home or passing on information to a contact person. </a:t>
            </a:r>
            <a:endParaRPr sz="1800">
              <a:solidFill>
                <a:srgbClr val="003F7A"/>
              </a:solidFill>
              <a:latin typeface="Calibri"/>
              <a:ea typeface="Times New Roman"/>
            </a:endParaRPr>
          </a:p>
          <a:p>
            <a:pPr algn="l">
              <a:spcBef>
                <a:spcPts val="600"/>
              </a:spcBef>
              <a:spcAft>
                <a:spcPts val="600"/>
              </a:spcAft>
              <a:defRPr/>
            </a:pPr>
            <a:r>
              <a:rPr lang="en-US"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In some cases, a boundary violation takes place right in front of you. You can also react in these cases, as long as you do not put yourself in danger:</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You can stand by the person concerned and not leave them alone at that moment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Once the incident is over, you can help those affected again.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In some cases, you can creatively provide a distraction by drawing attention to yourself:</a:t>
            </a:r>
            <a:endParaRPr sz="1800">
              <a:solidFill>
                <a:srgbClr val="003F7A"/>
              </a:solidFill>
              <a:latin typeface="Calibri"/>
              <a:ea typeface="Times New Roman"/>
            </a:endParaRPr>
          </a:p>
          <a:p>
            <a:pPr marL="342900" lvl="0" indent="-342900" algn="l">
              <a:spcBef>
                <a:spcPts val="600"/>
              </a:spcBef>
              <a:spcAft>
                <a:spcPts val="600"/>
              </a:spcAft>
              <a:buFont typeface="Courier New"/>
              <a:buChar char="o"/>
              <a:tabLst>
                <a:tab pos="228600" algn="l"/>
                <a:tab pos="457200" algn="l"/>
              </a:tabLst>
              <a:defRPr/>
            </a:pPr>
            <a:r>
              <a:rPr lang="en-GB" sz="1800">
                <a:solidFill>
                  <a:srgbClr val="003F7A"/>
                </a:solidFill>
                <a:latin typeface="Calibri"/>
                <a:ea typeface="Arial"/>
              </a:rPr>
              <a:t>E.g. you ask the person concerned about a completely different topic (e.g. when the competition starts)</a:t>
            </a:r>
            <a:endParaRPr sz="1800">
              <a:solidFill>
                <a:srgbClr val="003F7A"/>
              </a:solidFill>
              <a:latin typeface="Calibri"/>
              <a:ea typeface="Times New Roman"/>
            </a:endParaRPr>
          </a:p>
          <a:p>
            <a:pPr marL="342900" lvl="0" indent="-342900" algn="l">
              <a:spcBef>
                <a:spcPts val="600"/>
              </a:spcBef>
              <a:spcAft>
                <a:spcPts val="600"/>
              </a:spcAft>
              <a:buFont typeface="Courier New"/>
              <a:buChar char="o"/>
              <a:tabLst>
                <a:tab pos="228600" algn="l"/>
                <a:tab pos="457200" algn="l"/>
              </a:tabLst>
              <a:defRPr/>
            </a:pPr>
            <a:r>
              <a:rPr lang="en-GB" sz="1800">
                <a:solidFill>
                  <a:srgbClr val="003F7A"/>
                </a:solidFill>
                <a:latin typeface="Calibri"/>
                <a:ea typeface="Arial"/>
              </a:rPr>
              <a:t>You deliberately drop something, e.g. a water bottle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Bystanders should avoid direct confrontation with offenders (unless this is unavoidable)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It is important to support those affected and to involve specialised and responsible persons</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As a bystander, you do not have to clear up the incident yourself: The contact persons are trained to make an initial assessment of the situation and are familiar with the next steps; for example, they know in which situations it is necessary to involve other agencies. </a:t>
            </a:r>
            <a:endParaRPr sz="1800">
              <a:solidFill>
                <a:srgbClr val="003F7A"/>
              </a:solidFill>
              <a:latin typeface="Calibri"/>
              <a:ea typeface="Times New Roman"/>
            </a:endParaRPr>
          </a:p>
          <a:p>
            <a:pPr algn="l">
              <a:spcBef>
                <a:spcPts val="600"/>
              </a:spcBef>
              <a:spcAft>
                <a:spcPts val="600"/>
              </a:spcAft>
              <a:defRPr/>
            </a:pPr>
            <a:r>
              <a:rPr lang="en-GB" sz="1800" b="1">
                <a:solidFill>
                  <a:srgbClr val="003E7A"/>
                </a:solidFill>
                <a:latin typeface="Calibri"/>
                <a:ea typeface="Calibri"/>
                <a:cs typeface="Times New Roman"/>
              </a:rPr>
              <a:t>If there is an acute danger to life or limb, the police should be informed. </a:t>
            </a:r>
            <a:endParaRPr sz="1800">
              <a:solidFill>
                <a:srgbClr val="003E7A"/>
              </a:solidFill>
              <a:latin typeface="Calibri"/>
              <a:ea typeface="Calibri"/>
              <a:cs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Optional</a:t>
            </a:r>
            <a:endParaRPr sz="1800" b="1" i="1">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You can insert information on rules of conduct or your club's code of honour here.</a:t>
            </a:r>
            <a:endParaRPr sz="1800">
              <a:solidFill>
                <a:srgbClr val="003E7A"/>
              </a:solidFill>
              <a:latin typeface="Calibri"/>
              <a:ea typeface="Calibri"/>
              <a:cs typeface="Times New Roman"/>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32A1EEA8-7065-FC4C-B20E-7A44623D2474}" type="slidenum">
              <a:rPr/>
              <a:t>25</a:t>
            </a:fld>
            <a:endParaRPr/>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0" lvl="0" indent="0" algn="l">
              <a:spcBef>
                <a:spcPts val="600"/>
              </a:spcBef>
              <a:spcAft>
                <a:spcPts val="600"/>
              </a:spcAft>
              <a:buFont typeface="Wingdings"/>
              <a:buNone/>
              <a:tabLst>
                <a:tab pos="228600" algn="l"/>
                <a:tab pos="457200" algn="l"/>
              </a:tabLst>
              <a:defRPr/>
            </a:pPr>
            <a:r>
              <a:rPr lang="en-GB" sz="1800">
                <a:solidFill>
                  <a:srgbClr val="003F7A"/>
                </a:solidFill>
                <a:latin typeface="Calibri"/>
                <a:ea typeface="Wingdings"/>
              </a:rPr>
              <a:t>The group can now try out the positive bystander behaviour using a few case studies</a:t>
            </a:r>
            <a:endParaRPr sz="1800">
              <a:solidFill>
                <a:srgbClr val="003F7A"/>
              </a:solidFill>
              <a:latin typeface="Calibri"/>
              <a:ea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Task</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Exercise in (small) groups, split up as required; 3-6 people per group have proved successful.</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Calibri"/>
              </a:rPr>
              <a:t>Discuss scenarios in groups: Discussion and assessment of the initial situation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Calibri"/>
              </a:rPr>
              <a:t>Consider the exact steps of how you would react as a bystander in this situation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Calibri"/>
              </a:rPr>
              <a:t>Incorporate previously learnt material and discuss the procedure critically</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Calibri"/>
              </a:rPr>
              <a:t>Agree on a procedure in groups and write it down</a:t>
            </a:r>
            <a:endParaRPr sz="1800">
              <a:solidFill>
                <a:srgbClr val="003F7A"/>
              </a:solidFill>
              <a:latin typeface="Calibri"/>
              <a:ea typeface="Calibri"/>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Calibri"/>
                <a:cs typeface="Times New Roman"/>
              </a:rPr>
              <a:t>Subsequent presentation of the reaction per scenario</a:t>
            </a:r>
            <a:r>
              <a:rPr sz="2800"/>
              <a:t> </a:t>
            </a: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26</a:t>
            </a:fld>
            <a:endParaRPr/>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Read the case study aloud. You can then move on to group work.</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Possible work assignments:</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What is your assessment of the situation described?</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How would you proceed?</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What options would you have to offer the person concerned help?</a:t>
            </a:r>
            <a:endParaRPr sz="1800">
              <a:solidFill>
                <a:srgbClr val="003F7A"/>
              </a:solidFill>
              <a:latin typeface="Calibri"/>
              <a:ea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Reflection</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What do you think about this situation?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What would happen if you as a coach did nothing in this situation?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What impact could this situation have on the athletes and/or team if you did nothing?</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What would be reasons to (not) intervene as a coach?</a:t>
            </a:r>
            <a:endParaRPr sz="1800">
              <a:solidFill>
                <a:srgbClr val="003F7A"/>
              </a:solidFill>
              <a:latin typeface="Calibri"/>
              <a:ea typeface="Wingdings"/>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Wingdings"/>
                <a:cs typeface="Times New Roman"/>
              </a:rPr>
              <a:t>What would you do as a coach in this situation?</a:t>
            </a:r>
            <a:r>
              <a:rPr sz="2800"/>
              <a:t> </a:t>
            </a:r>
            <a:endParaRPr sz="1800">
              <a:solidFill>
                <a:srgbClr val="003F7A"/>
              </a:solidFill>
              <a:latin typeface="Calibri"/>
              <a:ea typeface="Times New Roman"/>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27</a:t>
            </a:fld>
            <a:endParaRPr/>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en-GB" sz="1800">
                <a:solidFill>
                  <a:srgbClr val="003E7A"/>
                </a:solidFill>
                <a:latin typeface="Calibri"/>
                <a:ea typeface="Calibri"/>
                <a:cs typeface="Times New Roman"/>
              </a:rPr>
              <a:t>At this point, record the suggestions and objections from the small groups, e.g. on moderation cards. </a:t>
            </a: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28</a:t>
            </a:fld>
            <a:endParaRPr/>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Read the case study aloud. You can then move on to group work.</a:t>
            </a:r>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Possible work assignments:</a:t>
            </a:r>
            <a:endParaRPr lang="en-GB"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What is your assessment of the situation described?</a:t>
            </a:r>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How would you proceed?</a:t>
            </a:r>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What options would you have to offer the person concerned help?</a:t>
            </a:r>
            <a:endParaRPr/>
          </a:p>
          <a:p>
            <a:pPr algn="just">
              <a:spcBef>
                <a:spcPts val="600"/>
              </a:spcBef>
              <a:spcAft>
                <a:spcPts val="600"/>
              </a:spcAft>
              <a:defRPr/>
            </a:pPr>
            <a:r>
              <a:rPr lang="en-GB" sz="1800" b="1" i="1">
                <a:solidFill>
                  <a:srgbClr val="003E7A"/>
                </a:solidFill>
                <a:latin typeface="Calibri"/>
                <a:ea typeface="Calibri"/>
                <a:cs typeface="Times New Roman"/>
              </a:rPr>
              <a:t>Reflection</a:t>
            </a:r>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What do you think about this situation?</a:t>
            </a:r>
            <a:endParaRPr lang="en-GB"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What would happen if you as a coach did nothing in this situation?</a:t>
            </a:r>
            <a:endParaRPr lang="en-GB"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What impact could this situation have on the athletes and/or team if you did nothing?</a:t>
            </a:r>
            <a:endParaRPr lang="en-GB"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What would be reasons to (not) intervene as a coach?</a:t>
            </a:r>
            <a:endParaRPr lang="en-GB" sz="1800">
              <a:solidFill>
                <a:srgbClr val="003F7A"/>
              </a:solidFill>
              <a:latin typeface="Calibri"/>
              <a:ea typeface="Wingdings"/>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Wingdings"/>
                <a:cs typeface="Times New Roman"/>
              </a:rPr>
              <a:t>What would you do as a coach in this situation?</a:t>
            </a:r>
            <a:r>
              <a:rPr lang="en-GB" sz="2800"/>
              <a:t> </a:t>
            </a:r>
            <a:endParaRPr lang="en-GB" sz="1800">
              <a:solidFill>
                <a:srgbClr val="003F7A"/>
              </a:solidFill>
              <a:latin typeface="Calibri"/>
              <a:ea typeface="Times New Roman"/>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29</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Calibri"/>
                <a:cs typeface="Times New Roman"/>
              </a:rPr>
              <a:t>Describe the course of the workshop</a:t>
            </a:r>
            <a:r>
              <a:rPr/>
              <a:t> </a:t>
            </a:r>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3</a:t>
            </a:fld>
            <a:endParaRPr/>
          </a:p>
        </p:txBody>
      </p:sp>
    </p:spTree>
  </p:cSld>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en-GB" sz="1800">
                <a:solidFill>
                  <a:srgbClr val="003E7A"/>
                </a:solidFill>
                <a:latin typeface="Calibri"/>
                <a:ea typeface="Calibri"/>
                <a:cs typeface="Times New Roman"/>
              </a:rPr>
              <a:t>At this point, record the suggestions and objections from the small groups, e.g. on moderation cards. </a:t>
            </a:r>
            <a:endParaRPr lang="de-DE" sz="1800"/>
          </a:p>
          <a:p>
            <a:pPr>
              <a:defRPr/>
            </a:pPr>
            <a:endParaRPr/>
          </a:p>
        </p:txBody>
      </p:sp>
      <p:sp>
        <p:nvSpPr>
          <p:cNvPr id="4" name="Slide Number Placeholder 3"/>
          <p:cNvSpPr>
            <a:spLocks noGrp="1"/>
          </p:cNvSpPr>
          <p:nvPr>
            <p:ph type="sldNum" sz="quarter" idx="10"/>
          </p:nvPr>
        </p:nvSpPr>
        <p:spPr bwMode="auto"/>
        <p:txBody>
          <a:bodyPr/>
          <a:lstStyle/>
          <a:p>
            <a:pPr>
              <a:defRPr/>
            </a:pPr>
            <a:fld id="{2E50A430-AF63-64C7-7BF5-94FD52319DD1}" type="slidenum">
              <a:rPr/>
              <a:t>30</a:t>
            </a:fld>
            <a:endParaRPr/>
          </a:p>
        </p:txBody>
      </p:sp>
    </p:spTree>
  </p:cSld>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Read the case study aloud. You can then move on to group work.</a:t>
            </a:r>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Possible work assignments:</a:t>
            </a:r>
            <a:endParaRPr lang="en-GB"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What is your assessment of the situation described?</a:t>
            </a:r>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How would you proceed?</a:t>
            </a:r>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What options would you have to offer the person concerned help?</a:t>
            </a:r>
            <a:endParaRPr/>
          </a:p>
          <a:p>
            <a:pPr algn="just">
              <a:spcBef>
                <a:spcPts val="600"/>
              </a:spcBef>
              <a:spcAft>
                <a:spcPts val="600"/>
              </a:spcAft>
              <a:defRPr/>
            </a:pPr>
            <a:r>
              <a:rPr lang="en-GB" sz="1800" b="1" i="1">
                <a:solidFill>
                  <a:srgbClr val="003E7A"/>
                </a:solidFill>
                <a:latin typeface="Calibri"/>
                <a:ea typeface="Calibri"/>
                <a:cs typeface="Times New Roman"/>
              </a:rPr>
              <a:t>Reflection</a:t>
            </a:r>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What do you think about this situation?</a:t>
            </a:r>
            <a:endParaRPr lang="en-GB"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What would happen if you as a coach did nothing in this situation?</a:t>
            </a:r>
            <a:endParaRPr lang="en-GB"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What impact could this situation have on the athletes and/or team if you did nothing?</a:t>
            </a:r>
            <a:endParaRPr lang="en-GB"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Wingdings"/>
              </a:rPr>
              <a:t>What would be reasons to (not) intervene as a coach?</a:t>
            </a:r>
            <a:endParaRPr lang="en-GB" sz="1800">
              <a:solidFill>
                <a:srgbClr val="003F7A"/>
              </a:solidFill>
              <a:latin typeface="Calibri"/>
              <a:ea typeface="Wingdings"/>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Wingdings"/>
                <a:cs typeface="Times New Roman"/>
              </a:rPr>
              <a:t>What would you do as a coach in this situation?</a:t>
            </a:r>
            <a:r>
              <a:rPr lang="en-GB" sz="2800"/>
              <a:t> </a:t>
            </a:r>
            <a:endParaRPr lang="en-GB" sz="1800">
              <a:solidFill>
                <a:srgbClr val="003F7A"/>
              </a:solidFill>
              <a:latin typeface="Calibri"/>
              <a:ea typeface="Times New Roman"/>
            </a:endParaRPr>
          </a:p>
          <a:p>
            <a:pPr>
              <a:defRPr/>
            </a:pP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31</a:t>
            </a:fld>
            <a:endParaRPr/>
          </a:p>
        </p:txBody>
      </p:sp>
    </p:spTree>
  </p:cSld>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See case study 1, and:</a:t>
            </a:r>
            <a:endParaRPr sz="1800">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This shows that immediate action must be taken by calling in experts in serious cases. </a:t>
            </a:r>
            <a:endParaRPr sz="1800">
              <a:solidFill>
                <a:srgbClr val="003F7A"/>
              </a:solidFill>
              <a:latin typeface="Calibri"/>
              <a:ea typeface="Times New Roman"/>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Calibri"/>
                <a:cs typeface="Times New Roman"/>
              </a:rPr>
              <a:t>In serious cases, other specialised agencies or the police may also be called in immediately. </a:t>
            </a:r>
            <a:endParaRPr/>
          </a:p>
        </p:txBody>
      </p:sp>
      <p:sp>
        <p:nvSpPr>
          <p:cNvPr id="4" name="Slide Number Placeholder 3"/>
          <p:cNvSpPr>
            <a:spLocks noGrp="1"/>
          </p:cNvSpPr>
          <p:nvPr>
            <p:ph type="sldNum" sz="quarter" idx="10"/>
          </p:nvPr>
        </p:nvSpPr>
        <p:spPr bwMode="auto"/>
        <p:txBody>
          <a:bodyPr/>
          <a:lstStyle/>
          <a:p>
            <a:pPr>
              <a:defRPr/>
            </a:pPr>
            <a:fld id="{09C306D4-9B6A-7A17-417E-AEF4C836934C}" type="slidenum">
              <a:rPr/>
              <a:t>32</a:t>
            </a:fld>
            <a:endParaRPr/>
          </a:p>
        </p:txBody>
      </p:sp>
    </p:spTree>
  </p:cSld>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Please complete this form in consultation with the club or contact person.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 contact person will be happy to introduce themselves personally.</a:t>
            </a:r>
            <a:endParaRPr sz="1800">
              <a:solidFill>
                <a:srgbClr val="003F7A"/>
              </a:solidFill>
              <a:latin typeface="Calibri"/>
              <a:ea typeface="Times New Roman"/>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Calibri"/>
                <a:cs typeface="Times New Roman"/>
              </a:rPr>
              <a:t>Further information on protection processes in the organisation can also be presented here (protection concepts, prevention measures, etc.).</a:t>
            </a:r>
            <a:r>
              <a:rPr sz="2800"/>
              <a:t> </a:t>
            </a:r>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33</a:t>
            </a:fld>
            <a:endParaRPr/>
          </a:p>
        </p:txBody>
      </p:sp>
    </p:spTree>
  </p:cSld>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Joint reflection on the workshop based on questions in a flashlight round, </a:t>
            </a:r>
            <a:r>
              <a:rPr lang="en-GB" sz="1800">
                <a:solidFill>
                  <a:srgbClr val="003E7A"/>
                </a:solidFill>
                <a:latin typeface="Calibri"/>
                <a:ea typeface="Calibri"/>
                <a:cs typeface="Times New Roman"/>
              </a:rPr>
              <a:t>e.g</a:t>
            </a:r>
            <a:r>
              <a:rPr lang="en-GB" sz="1800">
                <a:solidFill>
                  <a:srgbClr val="003E7A"/>
                </a:solidFill>
                <a:latin typeface="Calibri"/>
                <a:ea typeface="Calibri"/>
                <a:cs typeface="Times New Roman"/>
              </a:rPr>
              <a: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Lst>
              <a:defRPr/>
            </a:pPr>
            <a:r>
              <a:rPr lang="en-GB" sz="1800">
                <a:solidFill>
                  <a:srgbClr val="003E7A"/>
                </a:solidFill>
                <a:latin typeface="Calibri"/>
                <a:ea typeface="Calibri"/>
                <a:cs typeface="Times New Roman"/>
              </a:rPr>
              <a:t>What are you taking away from the workshop?</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Lst>
              <a:defRPr/>
            </a:pPr>
            <a:r>
              <a:rPr lang="en-GB" sz="1800">
                <a:solidFill>
                  <a:srgbClr val="003E7A"/>
                </a:solidFill>
                <a:latin typeface="Calibri"/>
                <a:ea typeface="Calibri"/>
                <a:cs typeface="Times New Roman"/>
              </a:rPr>
              <a:t>What was new?</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Lst>
              <a:defRPr/>
            </a:pPr>
            <a:r>
              <a:rPr lang="en-GB" sz="1800">
                <a:solidFill>
                  <a:srgbClr val="003E7A"/>
                </a:solidFill>
                <a:latin typeface="Calibri"/>
                <a:ea typeface="Calibri"/>
                <a:cs typeface="Times New Roman"/>
              </a:rPr>
              <a:t>What will you change in the future?</a:t>
            </a:r>
            <a:endParaRPr sz="1800">
              <a:solidFill>
                <a:srgbClr val="003E7A"/>
              </a:solidFill>
              <a:latin typeface="Calibri"/>
              <a:ea typeface="Calibri"/>
              <a:cs typeface="Times New Roman"/>
            </a:endParaRPr>
          </a:p>
          <a:p>
            <a:pPr algn="l">
              <a:spcBef>
                <a:spcPts val="600"/>
              </a:spcBef>
              <a:spcAft>
                <a:spcPts val="600"/>
              </a:spcAft>
              <a:defRPr/>
            </a:pPr>
            <a:r>
              <a:rPr lang="en-US"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The following points can be added, for example, if required:</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Interpersonal violence is quite common and the forms overlap</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The focus on children's rights is helpful in clearly defining boundaries in sport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Every form of violence is potentially harmful to those affected</a:t>
            </a:r>
            <a:endParaRPr sz="1800">
              <a:solidFill>
                <a:srgbClr val="003F7A"/>
              </a:solidFill>
              <a:latin typeface="Calibri"/>
              <a:ea typeface="Arial"/>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Arial"/>
                <a:cs typeface="Times New Roman"/>
              </a:rPr>
              <a:t>If </a:t>
            </a:r>
            <a:r>
              <a:rPr lang="en-GB" sz="1800">
                <a:solidFill>
                  <a:srgbClr val="003E7A"/>
                </a:solidFill>
                <a:latin typeface="Calibri"/>
                <a:ea typeface="Arial"/>
                <a:cs typeface="Times New Roman"/>
              </a:rPr>
              <a:t>you have a suspicion, you should definitely take action, e.g. by asking the contact person at the club for advice.</a:t>
            </a:r>
            <a:r>
              <a:rPr sz="2800"/>
              <a:t> </a:t>
            </a: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34</a:t>
            </a:fld>
            <a:endParaRPr/>
          </a:p>
        </p:txBody>
      </p:sp>
    </p:spTree>
  </p:cSld>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de-DE" sz="1800">
                <a:solidFill>
                  <a:srgbClr val="003E7A"/>
                </a:solidFill>
                <a:latin typeface="Calibri"/>
                <a:ea typeface="Calibri"/>
                <a:cs typeface="Times New Roman"/>
              </a:rPr>
              <a:t>Zum Abschluss sollen die Teilnehmenden die Gelegenheit haben, sich über weiterführende Hilfsangebote zu informieren.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Bitte passen Sie diese Folie an den jeweiligen Sportverein und die Region an.</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Beachten Sie, dass die Ansprechstellen und deren Erreichbarkeit sich zwischenzeitlich ändern können, prüfen Sie daher die angegebenen Links und Telefonnummern. </a:t>
            </a:r>
            <a:endParaRPr sz="1800">
              <a:solidFill>
                <a:srgbClr val="003E7A"/>
              </a:solidFill>
              <a:latin typeface="Calibri"/>
              <a:ea typeface="Calibri"/>
              <a:cs typeface="Times New Roman"/>
            </a:endParaRPr>
          </a:p>
        </p:txBody>
      </p:sp>
      <p:sp>
        <p:nvSpPr>
          <p:cNvPr id="4" name="Slide Number Placeholder 3"/>
          <p:cNvSpPr>
            <a:spLocks noGrp="1"/>
          </p:cNvSpPr>
          <p:nvPr>
            <p:ph type="sldNum" sz="quarter" idx="10"/>
          </p:nvPr>
        </p:nvSpPr>
        <p:spPr bwMode="auto"/>
        <p:txBody>
          <a:bodyPr/>
          <a:lstStyle/>
          <a:p>
            <a:pPr>
              <a:defRPr/>
            </a:pPr>
            <a:fld id="{B89EA3A7-4217-FB58-358F-E976B989135D}" type="slidenum">
              <a:rPr/>
              <a:t>35</a:t>
            </a:fld>
            <a:endParaRPr/>
          </a:p>
        </p:txBody>
      </p:sp>
    </p:spTree>
  </p:cSld>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de-DE" sz="1800">
                <a:solidFill>
                  <a:srgbClr val="003E7A"/>
                </a:solidFill>
                <a:latin typeface="Calibri"/>
                <a:ea typeface="Calibri"/>
                <a:cs typeface="Times New Roman"/>
              </a:rPr>
              <a:t>Geben Sie den Teilnehmenden nochmals die Möglichkeit, Fragen zu stellen.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Anschließend können Sie den Workshop beenden, indem Sie sich für die Teilnahme bedanken und sich verabschieden.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Bitte bleiben Sie nach Abschluss des Workshops einige Zeit im Raum, sodass die Teilnehmenden noch Gelegenheit für individuelle Rückfragen haben</a:t>
            </a:r>
            <a:r>
              <a:rPr sz="2800"/>
              <a:t> </a:t>
            </a:r>
            <a:endParaRPr/>
          </a:p>
        </p:txBody>
      </p:sp>
      <p:sp>
        <p:nvSpPr>
          <p:cNvPr id="4" name="Slide Number Placeholder 3"/>
          <p:cNvSpPr>
            <a:spLocks noGrp="1"/>
          </p:cNvSpPr>
          <p:nvPr>
            <p:ph type="sldNum" sz="quarter" idx="10"/>
          </p:nvPr>
        </p:nvSpPr>
        <p:spPr bwMode="auto"/>
        <p:txBody>
          <a:bodyPr/>
          <a:lstStyle/>
          <a:p>
            <a:pPr>
              <a:defRPr/>
            </a:pPr>
            <a:fld id="{059EE732-890A-D31C-6902-A87F41E58C93}" type="slidenum">
              <a:rPr/>
              <a:t>36</a:t>
            </a:fld>
            <a:endParaRPr/>
          </a:p>
        </p:txBody>
      </p:sp>
    </p:spTree>
  </p:cSld>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2222A42-463E-35AB-9320-3014821E23E7}" type="slidenum">
              <a:rPr/>
              <a:t>37</a:t>
            </a:fld>
            <a:endParaRPr/>
          </a:p>
        </p:txBody>
      </p:sp>
    </p:spTree>
  </p:cSld>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15F437E-F207-DD31-5F9E-DBE6B07D3EEA}" type="slidenum">
              <a:rPr/>
              <a:t>38</a:t>
            </a:fld>
            <a:endParaRPr/>
          </a:p>
        </p:txBody>
      </p:sp>
    </p:spTree>
  </p:cSld>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59714131" name="Slide Image Placeholder 1"/>
          <p:cNvSpPr>
            <a:spLocks noChangeAspect="1" noGrp="1" noRot="1"/>
          </p:cNvSpPr>
          <p:nvPr>
            <p:ph type="sldImg"/>
          </p:nvPr>
        </p:nvSpPr>
        <p:spPr bwMode="auto"/>
      </p:sp>
      <p:sp>
        <p:nvSpPr>
          <p:cNvPr id="29955060" name="Notes Placeholder 2"/>
          <p:cNvSpPr>
            <a:spLocks noGrp="1"/>
          </p:cNvSpPr>
          <p:nvPr>
            <p:ph type="body" idx="1"/>
          </p:nvPr>
        </p:nvSpPr>
        <p:spPr bwMode="auto"/>
        <p:txBody>
          <a:bodyPr/>
          <a:lstStyle/>
          <a:p>
            <a:pPr>
              <a:defRPr/>
            </a:pPr>
            <a:endParaRPr/>
          </a:p>
        </p:txBody>
      </p:sp>
      <p:sp>
        <p:nvSpPr>
          <p:cNvPr id="121848372" name="Slide Number Placeholder 3"/>
          <p:cNvSpPr>
            <a:spLocks noGrp="1"/>
          </p:cNvSpPr>
          <p:nvPr>
            <p:ph type="sldNum" sz="quarter" idx="10"/>
          </p:nvPr>
        </p:nvSpPr>
        <p:spPr bwMode="auto"/>
        <p:txBody>
          <a:bodyPr/>
          <a:lstStyle/>
          <a:p>
            <a:pPr>
              <a:defRPr/>
            </a:pPr>
            <a:fld id="{3FAD9D39-78CC-255D-1103-D5B23F719C3F}" type="slidenum">
              <a:rPr/>
              <a:t>39</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b="1">
                <a:solidFill>
                  <a:srgbClr val="003E7A"/>
                </a:solidFill>
                <a:latin typeface="Calibri"/>
                <a:ea typeface="Calibri"/>
                <a:cs typeface="Times New Roman"/>
              </a:rPr>
              <a:t>Notes for participants</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 content of the workshop can be potentially stressful, as it deals with sensitive topics such as sexualised violence.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This workshop is intended to provide a safe space: Other people's stories should be respected and not judged, and should not be publicised.</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Allow participants to leave the room or take a break.</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Please offer the opportunity for a discussion after the workshop.</a:t>
            </a:r>
            <a:endParaRPr sz="1800">
              <a:solidFill>
                <a:srgbClr val="003F7A"/>
              </a:solidFill>
              <a:latin typeface="Calibri"/>
              <a:ea typeface="Times New Roman"/>
            </a:endParaRPr>
          </a:p>
          <a:p>
            <a:pPr marL="226695" indent="-226695" algn="l">
              <a:spcBef>
                <a:spcPts val="600"/>
              </a:spcBef>
              <a:spcAft>
                <a:spcPts val="600"/>
              </a:spcAft>
              <a:tabLst>
                <a:tab pos="228600" algn="l"/>
                <a:tab pos="457200" algn="l"/>
              </a:tabLst>
              <a:defRPr/>
            </a:pPr>
            <a:r>
              <a:rPr lang="en-US" sz="1800">
                <a:solidFill>
                  <a:srgbClr val="003F7A"/>
                </a:solidFill>
                <a:latin typeface="Calibri"/>
                <a:ea typeface="Times New Roman"/>
              </a:rPr>
              <a:t> </a:t>
            </a:r>
            <a:endParaRPr sz="1800">
              <a:solidFill>
                <a:srgbClr val="003F7A"/>
              </a:solidFill>
              <a:latin typeface="Calibri"/>
              <a:ea typeface="Times New Roman"/>
            </a:endParaRPr>
          </a:p>
          <a:p>
            <a:pPr marL="226695" indent="-226695" algn="l">
              <a:spcBef>
                <a:spcPts val="600"/>
              </a:spcBef>
              <a:spcAft>
                <a:spcPts val="600"/>
              </a:spcAft>
              <a:tabLst>
                <a:tab pos="228600" algn="l"/>
                <a:tab pos="457200" algn="l"/>
              </a:tabLst>
              <a:defRPr/>
            </a:pPr>
            <a:r>
              <a:rPr lang="en-GB" sz="1800" b="1">
                <a:solidFill>
                  <a:srgbClr val="003F7A"/>
                </a:solidFill>
                <a:latin typeface="Calibri"/>
                <a:ea typeface="Times New Roman"/>
              </a:rPr>
              <a:t>Point out available offers of help</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If possible, also name a suitable local contact centre/contact person.</a:t>
            </a:r>
            <a:endParaRPr sz="1800">
              <a:solidFill>
                <a:srgbClr val="003F7A"/>
              </a:solidFill>
              <a:latin typeface="Calibri"/>
              <a:ea typeface="Times New Roman"/>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Calibri"/>
                <a:cs typeface="Times New Roman"/>
              </a:rPr>
              <a:t>Please customise the fields marked in yellow.</a:t>
            </a:r>
            <a:r>
              <a:rPr sz="2800"/>
              <a:t> </a:t>
            </a:r>
            <a:endParaRPr sz="1800">
              <a:solidFill>
                <a:srgbClr val="003F7A"/>
              </a:solidFill>
              <a:latin typeface="Calibri"/>
              <a:ea typeface="Times New Roman"/>
            </a:endParaRPr>
          </a:p>
          <a:p>
            <a:pPr>
              <a:defRPr/>
            </a:pPr>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4</a:t>
            </a:fld>
            <a:endParaRPr/>
          </a:p>
        </p:txBody>
      </p:sp>
    </p:spTree>
  </p:cSld>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60270087" name="Slide Image Placeholder 1"/>
          <p:cNvSpPr>
            <a:spLocks noChangeAspect="1" noGrp="1" noRot="1"/>
          </p:cNvSpPr>
          <p:nvPr>
            <p:ph type="sldImg"/>
          </p:nvPr>
        </p:nvSpPr>
        <p:spPr bwMode="auto"/>
      </p:sp>
      <p:sp>
        <p:nvSpPr>
          <p:cNvPr id="989260354" name="Notes Placeholder 2"/>
          <p:cNvSpPr>
            <a:spLocks noGrp="1"/>
          </p:cNvSpPr>
          <p:nvPr>
            <p:ph type="body" idx="1"/>
          </p:nvPr>
        </p:nvSpPr>
        <p:spPr bwMode="auto"/>
        <p:txBody>
          <a:bodyPr/>
          <a:lstStyle/>
          <a:p>
            <a:pPr>
              <a:spcBef>
                <a:spcPts val="0"/>
              </a:spcBef>
              <a:spcAft>
                <a:spcPts val="0"/>
              </a:spcAft>
              <a:defRPr/>
            </a:pPr>
            <a:endParaRPr lang="de-DE"/>
          </a:p>
        </p:txBody>
      </p:sp>
      <p:sp>
        <p:nvSpPr>
          <p:cNvPr id="1548934010" name="Slide Number Placeholder 3"/>
          <p:cNvSpPr>
            <a:spLocks noGrp="1"/>
          </p:cNvSpPr>
          <p:nvPr>
            <p:ph type="sldNum" sz="quarter" idx="5"/>
          </p:nvPr>
        </p:nvSpPr>
        <p:spPr bwMode="auto"/>
        <p:txBody>
          <a:bodyPr/>
          <a:lstStyle/>
          <a:p>
            <a:pPr>
              <a:defRPr/>
            </a:pPr>
            <a:fld id="{0BE97061-AEA9-1C84-3D8E-8A2D648471E4}" type="slidenum">
              <a:rPr lang="de-DE"/>
              <a:t>40</a:t>
            </a:fld>
            <a:endParaRPr lang="de-DE"/>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just">
              <a:spcBef>
                <a:spcPts val="600"/>
              </a:spcBef>
              <a:spcAft>
                <a:spcPts val="600"/>
              </a:spcAft>
              <a:defRPr/>
            </a:pPr>
            <a:r>
              <a:rPr lang="en-GB" sz="1800" b="1" i="1">
                <a:solidFill>
                  <a:srgbClr val="003E7A"/>
                </a:solidFill>
                <a:latin typeface="Calibri"/>
                <a:ea typeface="Calibri"/>
                <a:cs typeface="Times New Roman"/>
              </a:rPr>
              <a:t>Preparation</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Before the story begins, each participant receives a paper clip.</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Ask the participants to hold the paper clip in their hand.</a:t>
            </a:r>
            <a:endParaRPr sz="1800">
              <a:solidFill>
                <a:srgbClr val="003F7A"/>
              </a:solidFill>
              <a:latin typeface="Calibri"/>
              <a:ea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Content/task</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A story is read aloud to introduce the topic.</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Explain that the paper clip plays an important role in the story and that they will use it to carry out small tasks: There will be instructions on what to do with the paper clip,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followed by a joint dissolution.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Optional: Tips for a relaxed sitting position.</a:t>
            </a:r>
            <a:endParaRPr sz="1800">
              <a:solidFill>
                <a:srgbClr val="003F7A"/>
              </a:solidFill>
              <a:latin typeface="Calibri"/>
              <a:ea typeface="Times New Roman"/>
            </a:endParaRPr>
          </a:p>
          <a:p>
            <a:pPr>
              <a:defRPr/>
            </a:pPr>
            <a:r>
              <a:rPr lang="en-GB" sz="1800" b="1" i="1">
                <a:solidFill>
                  <a:srgbClr val="003E7A"/>
                </a:solidFill>
                <a:latin typeface="Calibri"/>
                <a:ea typeface="Calibri"/>
                <a:cs typeface="Times New Roman"/>
              </a:rPr>
              <a:t>Now read the story aloud. </a:t>
            </a:r>
            <a:endParaRPr/>
          </a:p>
          <a:p>
            <a:pPr marL="226695" indent="-226695" algn="l">
              <a:spcBef>
                <a:spcPts val="600"/>
              </a:spcBef>
              <a:spcAft>
                <a:spcPts val="600"/>
              </a:spcAft>
              <a:tabLst>
                <a:tab pos="228600" algn="l"/>
                <a:tab pos="457200" algn="l"/>
              </a:tabLst>
              <a:defRPr/>
            </a:pPr>
            <a:endParaRPr sz="1800">
              <a:solidFill>
                <a:srgbClr val="003F7A"/>
              </a:solidFill>
              <a:latin typeface="Calibri"/>
              <a:ea typeface="Times New Roman"/>
            </a:endParaRPr>
          </a:p>
          <a:p>
            <a:pPr>
              <a:defRPr/>
            </a:pP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5</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just">
              <a:spcBef>
                <a:spcPts val="600"/>
              </a:spcBef>
              <a:spcAft>
                <a:spcPts val="600"/>
              </a:spcAft>
              <a:defRPr/>
            </a:pPr>
            <a:r>
              <a:rPr lang="en-GB" sz="1800" b="1" i="1">
                <a:solidFill>
                  <a:srgbClr val="003E7A"/>
                </a:solidFill>
                <a:latin typeface="Calibri"/>
                <a:ea typeface="Calibri"/>
                <a:cs typeface="Times New Roman"/>
              </a:rPr>
              <a:t>Reflection </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At the end, the participants will realise that the paper clip cannot be completely bent back to its original state.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Use this moment to address the parallels with the story.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Invite participants to share their thoughts and feelings about the exercise and the story.</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Possible reflection questions:</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en-GB" sz="1800">
                <a:solidFill>
                  <a:srgbClr val="003F7A"/>
                </a:solidFill>
                <a:latin typeface="Calibri"/>
                <a:ea typeface="Times New Roman"/>
              </a:rPr>
              <a:t>What does the clip look like now?</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en-GB" sz="1800">
                <a:solidFill>
                  <a:srgbClr val="003F7A"/>
                </a:solidFill>
                <a:latin typeface="Calibri"/>
                <a:ea typeface="Times New Roman"/>
              </a:rPr>
              <a:t>What thoughts does the story trigger in you</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en-GB" sz="1800">
                <a:solidFill>
                  <a:srgbClr val="003F7A"/>
                </a:solidFill>
                <a:latin typeface="Calibri"/>
                <a:ea typeface="Times New Roman"/>
              </a:rPr>
              <a:t>How is the situation resolved?</a:t>
            </a:r>
            <a:endParaRPr sz="1800">
              <a:solidFill>
                <a:srgbClr val="003F7A"/>
              </a:solidFill>
              <a:latin typeface="Calibri"/>
              <a:ea typeface="Times New Roman"/>
            </a:endParaRPr>
          </a:p>
          <a:p>
            <a:pPr algn="just">
              <a:spcBef>
                <a:spcPts val="600"/>
              </a:spcBef>
              <a:spcAft>
                <a:spcPts val="600"/>
              </a:spcAft>
              <a:defRPr/>
            </a:pPr>
            <a:r>
              <a:rPr lang="en-GB" sz="1800" b="1" i="1">
                <a:solidFill>
                  <a:srgbClr val="003E7A"/>
                </a:solidFill>
                <a:latin typeface="Calibri"/>
                <a:ea typeface="Calibri"/>
                <a:cs typeface="Times New Roman"/>
              </a:rPr>
              <a:t>Optional</a:t>
            </a:r>
            <a:endParaRPr sz="1800" b="1" i="1">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To make the transition to the next section easier, you can initiate a short discussion here (with the people sitting next to you or with the whole group):</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How can we contribute to a safe environment in the sports club?</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What are our responsibilities with regard to protection from violence?</a:t>
            </a:r>
            <a:endParaRPr sz="1800">
              <a:solidFill>
                <a:srgbClr val="003F7A"/>
              </a:solidFill>
              <a:latin typeface="Calibri"/>
              <a:ea typeface="Times New Roman"/>
            </a:endParaRPr>
          </a:p>
          <a:p>
            <a:pPr algn="l">
              <a:spcBef>
                <a:spcPts val="600"/>
              </a:spcBef>
              <a:spcAft>
                <a:spcPts val="600"/>
              </a:spcAft>
              <a:defRPr/>
            </a:pPr>
            <a:r>
              <a:rPr lang="en-GB" sz="1800">
                <a:solidFill>
                  <a:srgbClr val="003E7A"/>
                </a:solidFill>
                <a:latin typeface="Calibri"/>
                <a:ea typeface="Calibri"/>
                <a:cs typeface="Times New Roman"/>
              </a:rPr>
              <a:t>As a result, you could add the following or use it as a transition:</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Arial"/>
              </a:rPr>
              <a:t>Every adult in a sports club has the task of ensuring the protection and well-being of children and young people in the club in particular. </a:t>
            </a:r>
            <a:endParaRPr sz="1800">
              <a:solidFill>
                <a:srgbClr val="003F7A"/>
              </a:solidFill>
              <a:latin typeface="Calibri"/>
              <a:ea typeface="Arial"/>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Arial"/>
                <a:cs typeface="Times New Roman"/>
              </a:rPr>
              <a:t>In order to better understand what this actually means, children's rights can be used as a framework.</a:t>
            </a:r>
            <a:r>
              <a:rPr sz="2800"/>
              <a:t> </a:t>
            </a:r>
            <a:endParaRPr lang="de-DE" sz="1200">
              <a:solidFill>
                <a:srgbClr val="003E7A"/>
              </a:solidFill>
              <a:latin typeface="Calibri"/>
              <a:ea typeface="Calibri"/>
              <a:cs typeface="Times New Roman"/>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6</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Sports clubs are a special environment for the prevention of sexualised violence: </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en-GB" sz="1800">
                <a:solidFill>
                  <a:srgbClr val="003F7A"/>
                </a:solidFill>
                <a:latin typeface="Calibri"/>
                <a:ea typeface="Times New Roman"/>
              </a:rPr>
              <a:t>Lots of work with children and young people</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en-GB" sz="1800">
                <a:solidFill>
                  <a:srgbClr val="003F7A"/>
                </a:solidFill>
                <a:latin typeface="Calibri"/>
                <a:ea typeface="Times New Roman"/>
              </a:rPr>
              <a:t>Physicality, e.g. assistance, one-on-ones, changing room situations</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en-GB" sz="1800">
                <a:solidFill>
                  <a:srgbClr val="003F7A"/>
                </a:solidFill>
                <a:latin typeface="Calibri"/>
                <a:ea typeface="Times New Roman"/>
              </a:rPr>
              <a:t>Trust between coaches and athletes</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 close relationship in sport in particular can easily be exploited if there are no clear rules and boundaries</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highlight>
                  <a:srgbClr val="FFFF00"/>
                </a:highlight>
                <a:latin typeface="Calibri"/>
                <a:ea typeface="Times New Roman"/>
              </a:rPr>
              <a:t>Problem: Where exactly are the boundaries and at what point is the child's welfare compromised?</a:t>
            </a:r>
            <a:endParaRPr sz="1800">
              <a:solidFill>
                <a:srgbClr val="003F7A"/>
              </a:solidFill>
              <a:highlight>
                <a:srgbClr val="FFFF00"/>
              </a:highlight>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highlight>
                  <a:srgbClr val="FFFF00"/>
                </a:highlight>
                <a:latin typeface="Calibri"/>
                <a:ea typeface="Times New Roman"/>
              </a:rPr>
              <a:t>The United Nations' children's rights are used as a framework, as they answer the question of how children can </a:t>
            </a:r>
            <a:r>
              <a:rPr lang="en-GB" sz="1800">
                <a:solidFill>
                  <a:srgbClr val="003F7A"/>
                </a:solidFill>
                <a:latin typeface="Calibri"/>
                <a:ea typeface="Times New Roman"/>
              </a:rPr>
              <a:t>develop positively and with dignity. </a:t>
            </a:r>
            <a:endParaRPr sz="1800">
              <a:solidFill>
                <a:srgbClr val="003F7A"/>
              </a:solidFill>
              <a:latin typeface="Calibri"/>
              <a:ea typeface="Times New Roman"/>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highlight>
                  <a:srgbClr val="FFFF00"/>
                </a:highlight>
                <a:latin typeface="Calibri"/>
                <a:ea typeface="Calibri"/>
                <a:cs typeface="Times New Roman"/>
              </a:rPr>
              <a:t>Criminal law limits cannot serve as the sole framework for prevention and are therefore only briefly presented.</a:t>
            </a:r>
            <a:r>
              <a:rPr sz="2800">
                <a:highlight>
                  <a:srgbClr val="FFFF00"/>
                </a:highlight>
              </a:rPr>
              <a:t> (– please amend this statement according to legal regulations in your country)</a:t>
            </a:r>
            <a:endParaRPr>
              <a:highlight>
                <a:srgbClr val="FFFF00"/>
              </a:highlight>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7</a:t>
            </a:fld>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The question of what children and young people need in order to develop positively and with dignity was posed by the United Nations Organisation in 1989, from which it developed the UN Convention on the Rights of the Child (CRC) (in 54 articles). The Convention on the Rights of the Child has been in force in Germany since 1992. </a:t>
            </a:r>
            <a:endParaRPr sz="1800">
              <a:solidFill>
                <a:srgbClr val="003E7A"/>
              </a:solidFill>
              <a:latin typeface="Calibri"/>
              <a:ea typeface="Calibri"/>
              <a:cs typeface="Times New Roman"/>
            </a:endParaRPr>
          </a:p>
          <a:p>
            <a:pPr algn="l">
              <a:spcBef>
                <a:spcPts val="600"/>
              </a:spcBef>
              <a:spcAft>
                <a:spcPts val="600"/>
              </a:spcAft>
              <a:defRPr/>
            </a:pPr>
            <a:r>
              <a:rPr lang="en-US"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l">
              <a:spcBef>
                <a:spcPts val="600"/>
              </a:spcBef>
              <a:spcAft>
                <a:spcPts val="600"/>
              </a:spcAft>
              <a:defRPr/>
            </a:pPr>
            <a:r>
              <a:rPr lang="en-GB" sz="1800" b="1">
                <a:solidFill>
                  <a:srgbClr val="003E7A"/>
                </a:solidFill>
                <a:latin typeface="Calibri"/>
                <a:ea typeface="Calibri"/>
                <a:cs typeface="Times New Roman"/>
              </a:rPr>
              <a:t>Extra rights for children and young people? Why is that? </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Because children and young people have special needs in terms of their support, protection, co-determination and development.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endParaRPr sz="1800">
              <a:solidFill>
                <a:srgbClr val="003F7A"/>
              </a:solidFill>
              <a:latin typeface="Calibri"/>
              <a:ea typeface="Times New Roman"/>
            </a:endParaRPr>
          </a:p>
          <a:p>
            <a:pPr algn="l">
              <a:spcBef>
                <a:spcPts val="600"/>
              </a:spcBef>
              <a:spcAft>
                <a:spcPts val="600"/>
              </a:spcAft>
              <a:defRPr/>
            </a:pPr>
            <a:r>
              <a:rPr lang="en-GB" sz="1800">
                <a:solidFill>
                  <a:srgbClr val="003E7A"/>
                </a:solidFill>
                <a:latin typeface="Calibri"/>
                <a:ea typeface="Calibri"/>
                <a:cs typeface="Times New Roman"/>
              </a:rPr>
              <a:t>Children's rights (from 0 to 18 years) are based on four </a:t>
            </a:r>
            <a:r>
              <a:rPr lang="en-GB" sz="1800" b="1">
                <a:solidFill>
                  <a:srgbClr val="003E7A"/>
                </a:solidFill>
                <a:latin typeface="Calibri"/>
                <a:ea typeface="Calibri"/>
                <a:cs typeface="Times New Roman"/>
              </a:rPr>
              <a:t>basic principles</a:t>
            </a:r>
            <a:r>
              <a:rPr lang="en-GB" sz="1800">
                <a:solidFill>
                  <a:srgbClr val="003E7A"/>
                </a:solidFill>
                <a:latin typeface="Calibri"/>
                <a:ea typeface="Calibri"/>
                <a:cs typeface="Times New Roman"/>
              </a:rPr>
              <a: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Equality and equal rights for all children and young people worldwide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 welfare of children and young people; protection and care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 best possible promotion of the personal development of every child and young person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Respect for the opinions of children and young people and consideration of their wishes in all matters that affect them.</a:t>
            </a:r>
            <a:endParaRPr sz="1800">
              <a:solidFill>
                <a:srgbClr val="003F7A"/>
              </a:solidFill>
              <a:latin typeface="Calibri"/>
              <a:ea typeface="Times New Roman"/>
            </a:endParaRPr>
          </a:p>
          <a:p>
            <a:pPr algn="l">
              <a:spcBef>
                <a:spcPts val="600"/>
              </a:spcBef>
              <a:spcAft>
                <a:spcPts val="600"/>
              </a:spcAft>
              <a:defRPr/>
            </a:pPr>
            <a:r>
              <a:rPr lang="en-US"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l">
              <a:spcBef>
                <a:spcPts val="600"/>
              </a:spcBef>
              <a:spcAft>
                <a:spcPts val="600"/>
              </a:spcAft>
              <a:defRPr/>
            </a:pPr>
            <a:r>
              <a:rPr lang="en-GB" sz="1800">
                <a:solidFill>
                  <a:srgbClr val="003E7A"/>
                </a:solidFill>
                <a:latin typeface="Calibri"/>
                <a:ea typeface="Calibri"/>
                <a:cs typeface="Times New Roman"/>
              </a:rPr>
              <a:t>The children's rights approach also sees those responsible as having a duty:   </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Family, society and politics bear responsibility for the realisation of children's rights</a:t>
            </a:r>
            <a:endParaRPr sz="1800">
              <a:solidFill>
                <a:srgbClr val="003F7A"/>
              </a:solidFill>
              <a:latin typeface="Calibri"/>
              <a:ea typeface="Times New Roman"/>
              <a:cs typeface="+mn-cs"/>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E7A"/>
                </a:solidFill>
                <a:latin typeface="Calibri"/>
                <a:ea typeface="Calibri"/>
                <a:cs typeface="Times New Roman"/>
              </a:rPr>
              <a:t>Adults (also in sport) are committed to ensuring that children and young people know their rights and that no injustice is done to them.</a:t>
            </a:r>
            <a:r>
              <a:rPr sz="2800"/>
              <a:t> </a:t>
            </a:r>
            <a:endParaRPr lang="de-DE" sz="1200" b="1" i="1">
              <a:solidFill>
                <a:schemeClr val="tx1"/>
              </a:solidFill>
              <a:latin typeface="Calibri"/>
              <a:ea typeface="Arial"/>
              <a:cs typeface="Arial"/>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8</a:t>
            </a:fld>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en-GB" sz="1800">
                <a:solidFill>
                  <a:srgbClr val="003E7A"/>
                </a:solidFill>
                <a:latin typeface="Calibri"/>
                <a:ea typeface="Calibri"/>
                <a:cs typeface="Times New Roman"/>
              </a:rPr>
              <a:t>The association "Makista - </a:t>
            </a:r>
            <a:r>
              <a:rPr lang="en-GB" sz="1800">
                <a:solidFill>
                  <a:srgbClr val="003E7A"/>
                </a:solidFill>
                <a:latin typeface="Calibri"/>
                <a:ea typeface="Calibri"/>
                <a:cs typeface="Times New Roman"/>
              </a:rPr>
              <a:t>Bildung</a:t>
            </a:r>
            <a:r>
              <a:rPr lang="en-GB" sz="1800">
                <a:solidFill>
                  <a:srgbClr val="003E7A"/>
                </a:solidFill>
                <a:latin typeface="Calibri"/>
                <a:ea typeface="Calibri"/>
                <a:cs typeface="Times New Roman"/>
              </a:rPr>
              <a:t> für </a:t>
            </a:r>
            <a:r>
              <a:rPr lang="en-GB" sz="1800">
                <a:solidFill>
                  <a:srgbClr val="003E7A"/>
                </a:solidFill>
                <a:latin typeface="Calibri"/>
                <a:ea typeface="Calibri"/>
                <a:cs typeface="Times New Roman"/>
              </a:rPr>
              <a:t>Kinderrechte</a:t>
            </a:r>
            <a:r>
              <a:rPr lang="en-GB" sz="1800">
                <a:solidFill>
                  <a:srgbClr val="003E7A"/>
                </a:solidFill>
                <a:latin typeface="Calibri"/>
                <a:ea typeface="Calibri"/>
                <a:cs typeface="Times New Roman"/>
              </a:rPr>
              <a:t> und </a:t>
            </a:r>
            <a:r>
              <a:rPr lang="en-GB" sz="1800">
                <a:solidFill>
                  <a:srgbClr val="003E7A"/>
                </a:solidFill>
                <a:latin typeface="Calibri"/>
                <a:ea typeface="Calibri"/>
                <a:cs typeface="Times New Roman"/>
              </a:rPr>
              <a:t>Demokratie</a:t>
            </a:r>
            <a:r>
              <a:rPr lang="en-GB" sz="1800">
                <a:solidFill>
                  <a:srgbClr val="003E7A"/>
                </a:solidFill>
                <a:latin typeface="Calibri"/>
                <a:ea typeface="Calibri"/>
                <a:cs typeface="Times New Roman"/>
              </a:rPr>
              <a:t> </a:t>
            </a:r>
            <a:r>
              <a:rPr lang="en-GB" sz="1800">
                <a:solidFill>
                  <a:srgbClr val="003E7A"/>
                </a:solidFill>
                <a:latin typeface="Calibri"/>
                <a:ea typeface="Calibri"/>
                <a:cs typeface="Times New Roman"/>
              </a:rPr>
              <a:t>e.V.</a:t>
            </a:r>
            <a:r>
              <a:rPr lang="en-GB" sz="1800">
                <a:solidFill>
                  <a:srgbClr val="003E7A"/>
                </a:solidFill>
                <a:latin typeface="Calibri"/>
                <a:ea typeface="Calibri"/>
                <a:cs typeface="Times New Roman"/>
              </a:rPr>
              <a:t>" created this child-friendly summary of the UN Convention on the Rights of the Child (based on materials from the State Sports Association of Hesse).</a:t>
            </a:r>
            <a:endParaRPr sz="1800">
              <a:solidFill>
                <a:srgbClr val="003E7A"/>
              </a:solidFill>
              <a:latin typeface="Calibri"/>
              <a:ea typeface="Calibri"/>
              <a:cs typeface="Times New Roman"/>
            </a:endParaRPr>
          </a:p>
          <a:p>
            <a:pPr algn="l">
              <a:spcBef>
                <a:spcPts val="600"/>
              </a:spcBef>
              <a:spcAft>
                <a:spcPts val="600"/>
              </a:spcAft>
              <a:defRPr/>
            </a:pPr>
            <a:r>
              <a:rPr lang="en-GB" sz="1800" b="1">
                <a:solidFill>
                  <a:srgbClr val="003E7A"/>
                </a:solidFill>
                <a:latin typeface="Calibri"/>
                <a:ea typeface="Calibri"/>
                <a:cs typeface="Times New Roman"/>
              </a:rPr>
              <a:t>Equality: </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Children have the same rights in sport and must not be disadvantaged.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They have the right to choose whether they want to take part in competitions and should have the same opportunities to do so.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Origin, parental home, skin colour, political/religious views must be secondary when participating in sports. The programme is designed accordingly.</a:t>
            </a:r>
            <a:endParaRPr sz="1800">
              <a:solidFill>
                <a:srgbClr val="003F7A"/>
              </a:solidFill>
              <a:latin typeface="Calibri"/>
              <a:ea typeface="Times New Roman"/>
            </a:endParaRPr>
          </a:p>
          <a:p>
            <a:pPr algn="l">
              <a:spcBef>
                <a:spcPts val="600"/>
              </a:spcBef>
              <a:spcAft>
                <a:spcPts val="600"/>
              </a:spcAft>
              <a:defRPr/>
            </a:pPr>
            <a:r>
              <a:rPr lang="en-GB" sz="1800" b="1">
                <a:solidFill>
                  <a:srgbClr val="003E7A"/>
                </a:solidFill>
                <a:latin typeface="Calibri"/>
                <a:ea typeface="Calibri"/>
                <a:cs typeface="Times New Roman"/>
              </a:rPr>
              <a:t>Safety / non-violence:</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Children must be protected from harm and danger, from abuse and violence, so that no boundary violations, no sexual abuse and no sexualised violence are possible.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Sports clubs, sports associations and sports groups should be able to recognise and address problems.</a:t>
            </a:r>
            <a:endParaRPr sz="1800">
              <a:solidFill>
                <a:srgbClr val="003F7A"/>
              </a:solidFill>
              <a:latin typeface="Calibri"/>
              <a:ea typeface="Times New Roman"/>
            </a:endParaRPr>
          </a:p>
          <a:p>
            <a:pPr algn="l">
              <a:spcBef>
                <a:spcPts val="600"/>
              </a:spcBef>
              <a:spcAft>
                <a:spcPts val="600"/>
              </a:spcAft>
              <a:defRPr/>
            </a:pPr>
            <a:r>
              <a:rPr lang="en-GB" sz="1800" b="1">
                <a:solidFill>
                  <a:srgbClr val="003E7A"/>
                </a:solidFill>
                <a:latin typeface="Calibri"/>
                <a:ea typeface="Calibri"/>
                <a:cs typeface="Times New Roman"/>
              </a:rPr>
              <a:t>Participation:</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Children should have the opportunity to have a say in training sessions. For example, they should be able to take part in planning meetings and implement their own ideas in sports activities with their assistants, trainers and coaches.</a:t>
            </a:r>
            <a:endParaRPr sz="1800">
              <a:solidFill>
                <a:srgbClr val="003F7A"/>
              </a:solidFill>
              <a:latin typeface="Calibri"/>
              <a:ea typeface="Times New Roman"/>
            </a:endParaRPr>
          </a:p>
          <a:p>
            <a:pPr algn="l">
              <a:spcBef>
                <a:spcPts val="600"/>
              </a:spcBef>
              <a:spcAft>
                <a:spcPts val="600"/>
              </a:spcAft>
              <a:defRPr/>
            </a:pPr>
            <a:r>
              <a:rPr lang="en-GB" sz="1800" b="1">
                <a:solidFill>
                  <a:srgbClr val="003E7A"/>
                </a:solidFill>
                <a:latin typeface="Calibri"/>
                <a:ea typeface="Calibri"/>
                <a:cs typeface="Times New Roman"/>
              </a:rPr>
              <a:t>Education: </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Sport is a "place of learning" for children. Here they can experience self-competence and acquire a wide range of (motor) skills.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At the same time, they should be given the opportunity to experience differences in sport, training and social interaction with others.</a:t>
            </a:r>
            <a:endParaRPr sz="1800">
              <a:solidFill>
                <a:srgbClr val="003F7A"/>
              </a:solidFill>
              <a:latin typeface="Calibri"/>
              <a:ea typeface="Times New Roman"/>
            </a:endParaRPr>
          </a:p>
          <a:p>
            <a:pPr algn="l">
              <a:spcBef>
                <a:spcPts val="600"/>
              </a:spcBef>
              <a:spcAft>
                <a:spcPts val="600"/>
              </a:spcAft>
              <a:defRPr/>
            </a:pPr>
            <a:r>
              <a:rPr lang="en-GB" sz="1800" b="1">
                <a:solidFill>
                  <a:srgbClr val="003E7A"/>
                </a:solidFill>
                <a:latin typeface="Calibri"/>
                <a:ea typeface="Calibri"/>
                <a:cs typeface="Times New Roman"/>
              </a:rPr>
              <a:t>Health:</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Children have the right to train in a safe environment, without undue (performance) pressure.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Children's health is our top priority! Healthy, natural development must not be compromised in favour of short-term success in sport.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en-GB" sz="1800">
                <a:solidFill>
                  <a:srgbClr val="003F7A"/>
                </a:solidFill>
                <a:latin typeface="Calibri"/>
                <a:ea typeface="Times New Roman"/>
              </a:rPr>
              <a:t>Young (competitive) athletes have the right to sufficient recovery periods. This is also taken into account when scouting and promoting talent. </a:t>
            </a:r>
            <a:endParaRPr sz="1800">
              <a:solidFill>
                <a:srgbClr val="003F7A"/>
              </a:solidFill>
              <a:latin typeface="Calibri"/>
              <a:ea typeface="Times New Roman"/>
            </a:endParaRPr>
          </a:p>
          <a:p>
            <a:pPr algn="l">
              <a:spcBef>
                <a:spcPts val="600"/>
              </a:spcBef>
              <a:spcAft>
                <a:spcPts val="600"/>
              </a:spcAft>
              <a:defRPr/>
            </a:pPr>
            <a:r>
              <a:rPr lang="en-GB" sz="1800" b="1">
                <a:solidFill>
                  <a:srgbClr val="003E7A"/>
                </a:solidFill>
                <a:latin typeface="Calibri"/>
                <a:ea typeface="Calibri"/>
                <a:cs typeface="Times New Roman"/>
              </a:rPr>
              <a:t>Play and leisure:</a:t>
            </a:r>
            <a:endParaRPr sz="1800">
              <a:solidFill>
                <a:srgbClr val="003E7A"/>
              </a:solidFill>
              <a:latin typeface="Calibri"/>
              <a:ea typeface="Calibri"/>
              <a:cs typeface="Times New Roman"/>
            </a:endParaRPr>
          </a:p>
          <a:p>
            <a:pPr>
              <a:defRPr/>
            </a:pPr>
            <a:r>
              <a:rPr lang="en-GB" sz="1800">
                <a:solidFill>
                  <a:srgbClr val="003E7A"/>
                </a:solidFill>
                <a:latin typeface="Calibri"/>
                <a:ea typeface="Calibri"/>
                <a:cs typeface="Times New Roman"/>
              </a:rPr>
              <a:t>Organised sport is committed to (re)attracting children and young people to sport and exercise. </a:t>
            </a: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9</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jp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userDrawn="1">
  <p:cSld name="2_Luftbild">
    <p:bg>
      <p:bgRef idx="1001">
        <a:schemeClr val="bg1"/>
      </p:bgRef>
    </p:bg>
    <p:spTree>
      <p:nvGrpSpPr>
        <p:cNvPr id="1" name=""/>
        <p:cNvGrpSpPr/>
        <p:nvPr/>
      </p:nvGrpSpPr>
      <p:grpSpPr bwMode="auto">
        <a:xfrm>
          <a:off x="0" y="0"/>
          <a:ext cx="0" cy="0"/>
          <a:chOff x="0" y="0"/>
          <a:chExt cx="0" cy="0"/>
        </a:xfrm>
      </p:grpSpPr>
      <p:pic>
        <p:nvPicPr>
          <p:cNvPr id="12" name="Grafik 10" descr="Ein Bild, das Text enthält.&#10;&#10;Automatisch generierte Beschreibung"/>
          <p:cNvPicPr>
            <a:picLocks noChangeAspect="1" noChangeArrowheads="1"/>
          </p:cNvPicPr>
          <p:nvPr userDrawn="1"/>
        </p:nvPicPr>
        <p:blipFill>
          <a:blip r:embed="rId2"/>
          <a:srcRect l="0" t="0" r="8424" b="0"/>
          <a:stretch/>
        </p:blipFill>
        <p:spPr bwMode="auto">
          <a:xfrm>
            <a:off x="10779473" y="35210"/>
            <a:ext cx="1376901" cy="946573"/>
          </a:xfrm>
          <a:prstGeom prst="rect">
            <a:avLst/>
          </a:prstGeom>
          <a:noFill/>
          <a:ln>
            <a:noFill/>
          </a:ln>
        </p:spPr>
      </p:pic>
      <p:sp>
        <p:nvSpPr>
          <p:cNvPr id="17" name="Parallelogramm 16"/>
          <p:cNvSpPr/>
          <p:nvPr userDrawn="1"/>
        </p:nvSpPr>
        <p:spPr bwMode="auto">
          <a:xfrm>
            <a:off x="9723286" y="0"/>
            <a:ext cx="1175657" cy="1769533"/>
          </a:xfrm>
          <a:prstGeom prst="parallelogram">
            <a:avLst>
              <a:gd name="adj" fmla="val 2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16" name="Gerade Verbindung 15"/>
          <p:cNvCxnSpPr>
            <a:cxnSpLocks/>
          </p:cNvCxnSpPr>
          <p:nvPr userDrawn="1"/>
        </p:nvCxnSpPr>
        <p:spPr bwMode="auto">
          <a:xfrm>
            <a:off x="1598058" y="4185620"/>
            <a:ext cx="9000000" cy="0"/>
          </a:xfrm>
          <a:prstGeom prst="line">
            <a:avLst/>
          </a:prstGeom>
          <a:ln w="28575">
            <a:gradFill>
              <a:gsLst>
                <a:gs pos="0">
                  <a:schemeClr val="accent1">
                    <a:lumMod val="0"/>
                    <a:lumOff val="100000"/>
                  </a:schemeClr>
                </a:gs>
                <a:gs pos="14000">
                  <a:schemeClr val="accent1">
                    <a:lumMod val="0"/>
                    <a:lumOff val="100000"/>
                  </a:schemeClr>
                </a:gs>
                <a:gs pos="100000">
                  <a:schemeClr val="accent5"/>
                </a:gs>
              </a:gsLst>
              <a:path path="circle"/>
            </a:gra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a:cxnSpLocks/>
          </p:cNvCxnSpPr>
          <p:nvPr userDrawn="1"/>
        </p:nvCxnSpPr>
        <p:spPr bwMode="auto">
          <a:xfrm>
            <a:off x="1598058" y="1883786"/>
            <a:ext cx="9000000" cy="0"/>
          </a:xfrm>
          <a:prstGeom prst="line">
            <a:avLst/>
          </a:prstGeom>
          <a:ln w="28575">
            <a:gradFill>
              <a:gsLst>
                <a:gs pos="0">
                  <a:schemeClr val="accent1">
                    <a:lumMod val="0"/>
                    <a:lumOff val="100000"/>
                  </a:schemeClr>
                </a:gs>
                <a:gs pos="14000">
                  <a:schemeClr val="accent1">
                    <a:lumMod val="0"/>
                    <a:lumOff val="100000"/>
                  </a:schemeClr>
                </a:gs>
                <a:gs pos="100000">
                  <a:schemeClr val="accent1">
                    <a:lumMod val="100000"/>
                  </a:schemeClr>
                </a:gs>
              </a:gsLst>
              <a:path path="circle"/>
            </a:gradFill>
          </a:ln>
        </p:spPr>
        <p:style>
          <a:lnRef idx="1">
            <a:schemeClr val="accent1"/>
          </a:lnRef>
          <a:fillRef idx="0">
            <a:schemeClr val="accent1"/>
          </a:fillRef>
          <a:effectRef idx="0">
            <a:schemeClr val="accent1"/>
          </a:effectRef>
          <a:fontRef idx="minor">
            <a:schemeClr val="tx1"/>
          </a:fontRef>
        </p:style>
      </p:cxnSp>
      <p:sp>
        <p:nvSpPr>
          <p:cNvPr id="21" name="Dreieck 20"/>
          <p:cNvSpPr/>
          <p:nvPr userDrawn="1"/>
        </p:nvSpPr>
        <p:spPr bwMode="auto">
          <a:xfrm rot="5400000">
            <a:off x="-281991" y="677380"/>
            <a:ext cx="1006293" cy="442312"/>
          </a:xfrm>
          <a:prstGeom prst="triangle">
            <a:avLst>
              <a:gd name="adj" fmla="val 50000"/>
            </a:avLst>
          </a:prstGeom>
          <a:solidFill>
            <a:srgbClr val="005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Parallelogramm 19"/>
          <p:cNvSpPr/>
          <p:nvPr userDrawn="1"/>
        </p:nvSpPr>
        <p:spPr bwMode="auto">
          <a:xfrm>
            <a:off x="1171970" y="5094405"/>
            <a:ext cx="1175657" cy="1769533"/>
          </a:xfrm>
          <a:prstGeom prst="parallelogram">
            <a:avLst>
              <a:gd name="adj" fmla="val 25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Parallelogramm 17"/>
          <p:cNvSpPr/>
          <p:nvPr userDrawn="1"/>
        </p:nvSpPr>
        <p:spPr bwMode="auto">
          <a:xfrm>
            <a:off x="1306730" y="4307741"/>
            <a:ext cx="1175657" cy="1769533"/>
          </a:xfrm>
          <a:prstGeom prst="parallelogram">
            <a:avLst>
              <a:gd name="adj" fmla="val 25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 name="Grafik 2"/>
          <p:cNvPicPr>
            <a:picLocks noChangeAspect="1"/>
          </p:cNvPicPr>
          <p:nvPr userDrawn="1"/>
        </p:nvPicPr>
        <p:blipFill>
          <a:blip r:embed="rId3"/>
          <a:stretch/>
        </p:blipFill>
        <p:spPr bwMode="auto">
          <a:xfrm>
            <a:off x="3085634" y="5409241"/>
            <a:ext cx="2814098" cy="682646"/>
          </a:xfrm>
          <a:prstGeom prst="rect">
            <a:avLst/>
          </a:prstGeom>
        </p:spPr>
      </p:pic>
      <p:pic>
        <p:nvPicPr>
          <p:cNvPr id="19" name="Grafik 18" descr="Ein Bild, das Text enthält.&#10;&#10;Automatisch generierte Beschreibung"/>
          <p:cNvPicPr>
            <a:picLocks noChangeAspect="1"/>
          </p:cNvPicPr>
          <p:nvPr userDrawn="1"/>
        </p:nvPicPr>
        <p:blipFill>
          <a:blip r:embed="rId4"/>
          <a:stretch/>
        </p:blipFill>
        <p:spPr bwMode="auto">
          <a:xfrm>
            <a:off x="6552923" y="5410649"/>
            <a:ext cx="2694007" cy="682646"/>
          </a:xfrm>
          <a:prstGeom prst="rect">
            <a:avLst/>
          </a:prstGeom>
        </p:spPr>
      </p:pic>
      <p:pic>
        <p:nvPicPr>
          <p:cNvPr id="9" name="Picture 8" descr="A close-up of a sign&#10;&#10;Description automatically generated"/>
          <p:cNvPicPr>
            <a:picLocks noChangeAspect="1"/>
          </p:cNvPicPr>
          <p:nvPr userDrawn="1"/>
        </p:nvPicPr>
        <p:blipFill>
          <a:blip r:embed="rId5"/>
          <a:stretch/>
        </p:blipFill>
        <p:spPr bwMode="auto">
          <a:xfrm>
            <a:off x="4073853" y="426082"/>
            <a:ext cx="3651756" cy="1176404"/>
          </a:xfrm>
          <a:prstGeom prst="rect">
            <a:avLst/>
          </a:prstGeom>
        </p:spPr>
      </p:pic>
      <p:sp>
        <p:nvSpPr>
          <p:cNvPr id="23" name="Textplatzhalter 22"/>
          <p:cNvSpPr>
            <a:spLocks noGrp="1"/>
          </p:cNvSpPr>
          <p:nvPr>
            <p:ph type="body" sz="quarter" idx="10" hasCustomPrompt="1"/>
          </p:nvPr>
        </p:nvSpPr>
        <p:spPr bwMode="auto">
          <a:xfrm>
            <a:off x="2394156" y="4319609"/>
            <a:ext cx="7403687" cy="786664"/>
          </a:xfrm>
          <a:prstGeom prst="rect">
            <a:avLst/>
          </a:prstGeom>
        </p:spPr>
        <p:txBody>
          <a:bodyPr/>
          <a:lstStyle/>
          <a:p>
            <a:pPr>
              <a:defRPr/>
            </a:pPr>
            <a:r>
              <a:rPr lang="de-DE"/>
              <a:t>Untertitel</a:t>
            </a:r>
            <a:endParaRPr/>
          </a:p>
        </p:txBody>
      </p:sp>
      <p:sp>
        <p:nvSpPr>
          <p:cNvPr id="8" name="Titel 1"/>
          <p:cNvSpPr>
            <a:spLocks noGrp="1"/>
          </p:cNvSpPr>
          <p:nvPr>
            <p:ph type="ctrTitle" hasCustomPrompt="1"/>
          </p:nvPr>
        </p:nvSpPr>
        <p:spPr bwMode="auto">
          <a:xfrm>
            <a:off x="2306972" y="2112291"/>
            <a:ext cx="7582173" cy="1844824"/>
          </a:xfrm>
          <a:prstGeom prst="rect">
            <a:avLst/>
          </a:prstGeom>
        </p:spPr>
        <p:txBody>
          <a:bodyPr anchor="ctr"/>
          <a:lstStyle>
            <a:lvl1pPr algn="ctr">
              <a:defRPr sz="3600" b="1">
                <a:solidFill>
                  <a:srgbClr val="0053A4"/>
                </a:solidFill>
                <a:latin typeface="+mj-lt"/>
                <a:cs typeface="Arial"/>
              </a:defRPr>
            </a:lvl1pPr>
          </a:lstStyle>
          <a:p>
            <a:pPr>
              <a:defRPr/>
            </a:pPr>
            <a:r>
              <a:rPr lang="de-DE"/>
              <a:t>Titel der Präsentation</a:t>
            </a:r>
            <a:endParaRPr/>
          </a:p>
        </p:txBody>
      </p:sp>
      <p:sp>
        <p:nvSpPr>
          <p:cNvPr id="11" name="Textfeld 10"/>
          <p:cNvSpPr txBox="1"/>
          <p:nvPr userDrawn="1"/>
        </p:nvSpPr>
        <p:spPr bwMode="auto">
          <a:xfrm>
            <a:off x="3049030" y="3238155"/>
            <a:ext cx="6098058" cy="369332"/>
          </a:xfrm>
          <a:prstGeom prst="rect">
            <a:avLst/>
          </a:prstGeom>
          <a:noFill/>
        </p:spPr>
        <p:txBody>
          <a:bodyPr wrap="square">
            <a:spAutoFit/>
          </a:bodyPr>
          <a:lstStyle/>
          <a:p>
            <a:pPr>
              <a:defRPr/>
            </a:pPr>
            <a:endParaRPr lang="de-DE"/>
          </a:p>
        </p:txBody>
      </p:sp>
      <p:sp>
        <p:nvSpPr>
          <p:cNvPr id="5" name="Slide Number Placeholder 4"/>
          <p:cNvSpPr>
            <a:spLocks noGrp="1"/>
          </p:cNvSpPr>
          <p:nvPr>
            <p:ph type="sldNum" sz="quarter" idx="13"/>
          </p:nvPr>
        </p:nvSpPr>
        <p:spPr bwMode="auto"/>
        <p:txBody>
          <a:bodyPr/>
          <a:lstStyle/>
          <a:p>
            <a:pPr>
              <a:defRPr/>
            </a:pPr>
            <a:fld id="{2A9074CD-B011-EF43-BC89-171DD5AE4F76}" type="slidenum">
              <a:rPr lang="de-DE"/>
              <a:t>‹#›</a:t>
            </a:fld>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obj" userDrawn="1">
  <p:cSld name="Titel und Inhalt">
    <p:spTree>
      <p:nvGrpSpPr>
        <p:cNvPr id="1" name=""/>
        <p:cNvGrpSpPr/>
        <p:nvPr/>
      </p:nvGrpSpPr>
      <p:grpSpPr bwMode="auto">
        <a:xfrm>
          <a:off x="0" y="0"/>
          <a:ext cx="0" cy="0"/>
          <a:chOff x="0" y="0"/>
          <a:chExt cx="0" cy="0"/>
        </a:xfrm>
      </p:grpSpPr>
      <p:sp>
        <p:nvSpPr>
          <p:cNvPr id="7" name="Dreieck 6"/>
          <p:cNvSpPr>
            <a:spLocks noChangeAspect="1"/>
          </p:cNvSpPr>
          <p:nvPr userDrawn="1"/>
        </p:nvSpPr>
        <p:spPr bwMode="auto">
          <a:xfrm rot="10800000">
            <a:off x="-1439043" y="0"/>
            <a:ext cx="7714170" cy="4443372"/>
          </a:xfrm>
          <a:prstGeom prst="triangle">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hasCustomPrompt="1"/>
          </p:nvPr>
        </p:nvSpPr>
        <p:spPr bwMode="auto">
          <a:xfrm>
            <a:off x="5438899" y="1250621"/>
            <a:ext cx="6128682" cy="971065"/>
          </a:xfrm>
          <a:prstGeom prst="rect">
            <a:avLst/>
          </a:prstGeom>
        </p:spPr>
        <p:txBody>
          <a:bodyPr anchor="ctr"/>
          <a:lstStyle>
            <a:lvl1pPr>
              <a:defRPr sz="2800"/>
            </a:lvl1pPr>
          </a:lstStyle>
          <a:p>
            <a:pPr>
              <a:defRPr/>
            </a:pPr>
            <a:r>
              <a:rPr lang="de-DE"/>
              <a:t>Titelmasterformat durch Klicken bearbeiten</a:t>
            </a:r>
            <a:endParaRPr/>
          </a:p>
        </p:txBody>
      </p:sp>
      <p:sp>
        <p:nvSpPr>
          <p:cNvPr id="3" name="Inhaltsplatzhalter 2"/>
          <p:cNvSpPr>
            <a:spLocks noGrp="1"/>
          </p:cNvSpPr>
          <p:nvPr>
            <p:ph idx="1"/>
          </p:nvPr>
        </p:nvSpPr>
        <p:spPr bwMode="auto">
          <a:xfrm>
            <a:off x="5438900" y="2391889"/>
            <a:ext cx="6128682" cy="3816424"/>
          </a:xfrm>
          <a:prstGeom prst="rect">
            <a:avLst/>
          </a:prstGeom>
        </p:spPr>
        <p:txBody>
          <a:bodyPr/>
          <a:lstStyle>
            <a:lvl1pPr marL="0" indent="0">
              <a:buNone/>
              <a:defRPr sz="2000"/>
            </a:lvl1pPr>
            <a:lvl2pPr marL="457200" indent="0">
              <a:buNone/>
              <a:defRPr sz="2000"/>
            </a:lvl2pPr>
            <a:lvl3pPr marL="914400" indent="0">
              <a:buNone/>
              <a:defRPr sz="1800"/>
            </a:lvl3pPr>
            <a:lvl4pPr marL="1371600" indent="0">
              <a:buNone/>
              <a:defRPr sz="1800"/>
            </a:lvl4pPr>
            <a:lvl5pPr marL="1828800" indent="0">
              <a:buNone/>
              <a:defRPr sz="1800"/>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oliennummernplatzhalter 5"/>
          <p:cNvSpPr>
            <a:spLocks noGrp="1"/>
          </p:cNvSpPr>
          <p:nvPr>
            <p:ph type="sldNum" sz="quarter" idx="12"/>
          </p:nvPr>
        </p:nvSpPr>
        <p:spPr bwMode="auto">
          <a:xfrm>
            <a:off x="10896600" y="6309320"/>
            <a:ext cx="670984" cy="287337"/>
          </a:xfrm>
          <a:prstGeom prst="rect">
            <a:avLst/>
          </a:prstGeom>
        </p:spPr>
        <p:txBody>
          <a:bodyPr/>
          <a:lstStyle>
            <a:lvl1pPr>
              <a:defRPr/>
            </a:lvl1pPr>
          </a:lstStyle>
          <a:p>
            <a:pPr>
              <a:defRPr/>
            </a:pPr>
            <a:fld id="{BC6ACECB-09E2-B148-A321-B1DE9C880DE8}" type="slidenum">
              <a:rPr lang="de-DE"/>
              <a:t>‹#›</a:t>
            </a:fld>
            <a:endParaRPr lang="de-DE"/>
          </a:p>
        </p:txBody>
      </p:sp>
      <p:sp>
        <p:nvSpPr>
          <p:cNvPr id="8" name="Dreieck 7"/>
          <p:cNvSpPr>
            <a:spLocks noChangeAspect="1"/>
          </p:cNvSpPr>
          <p:nvPr userDrawn="1"/>
        </p:nvSpPr>
        <p:spPr bwMode="auto">
          <a:xfrm>
            <a:off x="396110" y="4528729"/>
            <a:ext cx="4043863" cy="2329271"/>
          </a:xfrm>
          <a:prstGeom prst="triangle">
            <a:avLst>
              <a:gd name="adj" fmla="val 50000"/>
            </a:avLst>
          </a:prstGeom>
          <a:solidFill>
            <a:srgbClr val="005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0053A4"/>
              </a:solidFill>
            </a:endParaRPr>
          </a:p>
        </p:txBody>
      </p:sp>
      <p:sp>
        <p:nvSpPr>
          <p:cNvPr id="9" name="Dreieck 8"/>
          <p:cNvSpPr>
            <a:spLocks noChangeAspect="1"/>
          </p:cNvSpPr>
          <p:nvPr userDrawn="1"/>
        </p:nvSpPr>
        <p:spPr bwMode="auto">
          <a:xfrm rot="5400000">
            <a:off x="-1595402" y="3286281"/>
            <a:ext cx="5544000" cy="2401986"/>
          </a:xfrm>
          <a:prstGeom prst="triangle">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0" name="Grafik 9"/>
          <p:cNvPicPr>
            <a:picLocks noChangeAspect="1"/>
          </p:cNvPicPr>
          <p:nvPr userDrawn="1"/>
        </p:nvPicPr>
        <p:blipFill>
          <a:blip r:embed="rId2"/>
          <a:stretch/>
        </p:blipFill>
        <p:spPr bwMode="auto">
          <a:xfrm>
            <a:off x="8822821" y="190455"/>
            <a:ext cx="3010302" cy="97106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Zwei Inhalte">
    <p:spTree>
      <p:nvGrpSpPr>
        <p:cNvPr id="1" name=""/>
        <p:cNvGrpSpPr/>
        <p:nvPr/>
      </p:nvGrpSpPr>
      <p:grpSpPr bwMode="auto">
        <a:xfrm>
          <a:off x="0" y="0"/>
          <a:ext cx="0" cy="0"/>
          <a:chOff x="0" y="0"/>
          <a:chExt cx="0" cy="0"/>
        </a:xfrm>
      </p:grpSpPr>
      <p:sp>
        <p:nvSpPr>
          <p:cNvPr id="13" name="Rechteck 12"/>
          <p:cNvSpPr/>
          <p:nvPr userDrawn="1"/>
        </p:nvSpPr>
        <p:spPr bwMode="auto">
          <a:xfrm>
            <a:off x="11116233" y="5771408"/>
            <a:ext cx="1100447" cy="10865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Parallelogramm 11"/>
          <p:cNvSpPr/>
          <p:nvPr userDrawn="1"/>
        </p:nvSpPr>
        <p:spPr bwMode="auto">
          <a:xfrm rot="16199998">
            <a:off x="10412818" y="4808281"/>
            <a:ext cx="2507274" cy="1100447"/>
          </a:xfrm>
          <a:prstGeom prst="parallelogram">
            <a:avLst>
              <a:gd name="adj" fmla="val 25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hasCustomPrompt="1"/>
          </p:nvPr>
        </p:nvSpPr>
        <p:spPr bwMode="auto">
          <a:xfrm>
            <a:off x="623391" y="395389"/>
            <a:ext cx="9838232" cy="1006294"/>
          </a:xfrm>
          <a:prstGeom prst="rect">
            <a:avLst/>
          </a:prstGeom>
        </p:spPr>
        <p:txBody>
          <a:bodyPr anchor="ctr"/>
          <a:lstStyle/>
          <a:p>
            <a:pPr>
              <a:defRPr/>
            </a:pPr>
            <a:r>
              <a:rPr lang="de-DE"/>
              <a:t>Titelmasterformat durch Klicken bearbeiten</a:t>
            </a:r>
            <a:endParaRPr/>
          </a:p>
        </p:txBody>
      </p:sp>
      <p:sp>
        <p:nvSpPr>
          <p:cNvPr id="3" name="Inhaltsplatzhalter 2"/>
          <p:cNvSpPr>
            <a:spLocks noGrp="1"/>
          </p:cNvSpPr>
          <p:nvPr>
            <p:ph sz="half" idx="1"/>
          </p:nvPr>
        </p:nvSpPr>
        <p:spPr bwMode="auto">
          <a:xfrm>
            <a:off x="623391" y="1599979"/>
            <a:ext cx="9837312" cy="4444561"/>
          </a:xfrm>
          <a:prstGeom prst="rect">
            <a:avLst/>
          </a:prstGeom>
        </p:spPr>
        <p:txBody>
          <a:bodyPr>
            <a:normAutofit/>
          </a:bodyPr>
          <a:lstStyle>
            <a:lvl1pPr marL="0" indent="0">
              <a:buNone/>
              <a:defRPr sz="2000"/>
            </a:lvl1pPr>
            <a:lvl2pPr marL="457200" indent="0">
              <a:buNone/>
              <a:defRPr sz="2000"/>
            </a:lvl2pPr>
            <a:lvl3pPr marL="914400" indent="0">
              <a:buNone/>
              <a:defRPr sz="18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Foliennummernplatzhalter 5"/>
          <p:cNvSpPr>
            <a:spLocks noGrp="1"/>
          </p:cNvSpPr>
          <p:nvPr>
            <p:ph type="sldNum" sz="quarter" idx="14"/>
          </p:nvPr>
        </p:nvSpPr>
        <p:spPr bwMode="auto">
          <a:xfrm>
            <a:off x="9789720" y="6309558"/>
            <a:ext cx="670984" cy="316071"/>
          </a:xfrm>
          <a:prstGeom prst="rect">
            <a:avLst/>
          </a:prstGeom>
        </p:spPr>
        <p:txBody>
          <a:bodyPr/>
          <a:lstStyle>
            <a:lvl1pPr>
              <a:defRPr>
                <a:solidFill>
                  <a:srgbClr val="0053A4"/>
                </a:solidFill>
              </a:defRPr>
            </a:lvl1pPr>
          </a:lstStyle>
          <a:p>
            <a:pPr>
              <a:defRPr/>
            </a:pPr>
            <a:fld id="{84A1FA42-DC19-BA43-BB12-83C626D2DFE2}" type="slidenum">
              <a:rPr lang="de-DE"/>
              <a:t>‹#›</a:t>
            </a:fld>
            <a:endParaRPr lang="de-DE"/>
          </a:p>
        </p:txBody>
      </p:sp>
      <p:sp>
        <p:nvSpPr>
          <p:cNvPr id="9" name="Dreieck 8"/>
          <p:cNvSpPr/>
          <p:nvPr userDrawn="1"/>
        </p:nvSpPr>
        <p:spPr bwMode="auto">
          <a:xfrm rot="5400000">
            <a:off x="-281991" y="677380"/>
            <a:ext cx="1006293" cy="442312"/>
          </a:xfrm>
          <a:prstGeom prst="triangle">
            <a:avLst>
              <a:gd name="adj" fmla="val 50000"/>
            </a:avLst>
          </a:prstGeom>
          <a:solidFill>
            <a:srgbClr val="005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Parallelogramm 9"/>
          <p:cNvSpPr/>
          <p:nvPr userDrawn="1"/>
        </p:nvSpPr>
        <p:spPr bwMode="auto">
          <a:xfrm rot="16199998">
            <a:off x="9600149" y="1516083"/>
            <a:ext cx="4132612" cy="1100447"/>
          </a:xfrm>
          <a:prstGeom prst="parallelogram">
            <a:avLst>
              <a:gd name="adj" fmla="val 25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1" name="Rechteck 10"/>
          <p:cNvSpPr/>
          <p:nvPr userDrawn="1"/>
        </p:nvSpPr>
        <p:spPr bwMode="auto">
          <a:xfrm>
            <a:off x="11116233" y="-1"/>
            <a:ext cx="1100447" cy="179707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Grafik 25"/>
          <p:cNvPicPr>
            <a:picLocks noChangeAspect="1"/>
          </p:cNvPicPr>
          <p:nvPr userDrawn="1"/>
        </p:nvPicPr>
        <p:blipFill>
          <a:blip r:embed="rId2"/>
          <a:stretch/>
        </p:blipFill>
        <p:spPr bwMode="auto">
          <a:xfrm>
            <a:off x="549642" y="6276642"/>
            <a:ext cx="1567335" cy="50707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Titel und Inhalt">
    <p:spTree>
      <p:nvGrpSpPr>
        <p:cNvPr id="1" name=""/>
        <p:cNvGrpSpPr/>
        <p:nvPr/>
      </p:nvGrpSpPr>
      <p:grpSpPr bwMode="auto">
        <a:xfrm>
          <a:off x="0" y="0"/>
          <a:ext cx="0" cy="0"/>
          <a:chOff x="0" y="0"/>
          <a:chExt cx="0" cy="0"/>
        </a:xfrm>
      </p:grpSpPr>
      <p:sp>
        <p:nvSpPr>
          <p:cNvPr id="7" name="Dreieck 6"/>
          <p:cNvSpPr>
            <a:spLocks noChangeAspect="1"/>
          </p:cNvSpPr>
          <p:nvPr userDrawn="1"/>
        </p:nvSpPr>
        <p:spPr bwMode="auto">
          <a:xfrm rot="10800000">
            <a:off x="-1439043" y="0"/>
            <a:ext cx="7714170" cy="4443372"/>
          </a:xfrm>
          <a:prstGeom prst="triangle">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hasCustomPrompt="1"/>
          </p:nvPr>
        </p:nvSpPr>
        <p:spPr bwMode="auto">
          <a:xfrm>
            <a:off x="5045986" y="2363190"/>
            <a:ext cx="6521595" cy="1325598"/>
          </a:xfrm>
          <a:prstGeom prst="rect">
            <a:avLst/>
          </a:prstGeom>
        </p:spPr>
        <p:txBody>
          <a:bodyPr/>
          <a:lstStyle>
            <a:lvl1pPr>
              <a:defRPr sz="4000"/>
            </a:lvl1pPr>
          </a:lstStyle>
          <a:p>
            <a:pPr>
              <a:defRPr/>
            </a:pPr>
            <a:r>
              <a:rPr lang="de-DE"/>
              <a:t>Zwischenüberschrift</a:t>
            </a:r>
            <a:endParaRPr/>
          </a:p>
        </p:txBody>
      </p:sp>
      <p:sp>
        <p:nvSpPr>
          <p:cNvPr id="6" name="Foliennummernplatzhalter 5"/>
          <p:cNvSpPr>
            <a:spLocks noGrp="1"/>
          </p:cNvSpPr>
          <p:nvPr>
            <p:ph type="sldNum" sz="quarter" idx="12"/>
          </p:nvPr>
        </p:nvSpPr>
        <p:spPr bwMode="auto">
          <a:xfrm>
            <a:off x="10896600" y="6309320"/>
            <a:ext cx="670984" cy="287337"/>
          </a:xfrm>
          <a:prstGeom prst="rect">
            <a:avLst/>
          </a:prstGeom>
        </p:spPr>
        <p:txBody>
          <a:bodyPr/>
          <a:lstStyle>
            <a:lvl1pPr>
              <a:defRPr/>
            </a:lvl1pPr>
          </a:lstStyle>
          <a:p>
            <a:pPr>
              <a:defRPr/>
            </a:pPr>
            <a:fld id="{BC6ACECB-09E2-B148-A321-B1DE9C880DE8}" type="slidenum">
              <a:rPr lang="de-DE"/>
              <a:t>‹#›</a:t>
            </a:fld>
            <a:endParaRPr lang="de-DE"/>
          </a:p>
        </p:txBody>
      </p:sp>
      <p:sp>
        <p:nvSpPr>
          <p:cNvPr id="8" name="Dreieck 7"/>
          <p:cNvSpPr>
            <a:spLocks noChangeAspect="1"/>
          </p:cNvSpPr>
          <p:nvPr userDrawn="1"/>
        </p:nvSpPr>
        <p:spPr bwMode="auto">
          <a:xfrm>
            <a:off x="396110" y="4528729"/>
            <a:ext cx="4043863" cy="2329271"/>
          </a:xfrm>
          <a:prstGeom prst="triangle">
            <a:avLst>
              <a:gd name="adj" fmla="val 50000"/>
            </a:avLst>
          </a:prstGeom>
          <a:solidFill>
            <a:srgbClr val="005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0053A4"/>
              </a:solidFill>
            </a:endParaRPr>
          </a:p>
        </p:txBody>
      </p:sp>
      <p:sp>
        <p:nvSpPr>
          <p:cNvPr id="9" name="Dreieck 8"/>
          <p:cNvSpPr>
            <a:spLocks noChangeAspect="1"/>
          </p:cNvSpPr>
          <p:nvPr userDrawn="1"/>
        </p:nvSpPr>
        <p:spPr bwMode="auto">
          <a:xfrm rot="5400000">
            <a:off x="-1595402" y="3286281"/>
            <a:ext cx="5544000" cy="2401986"/>
          </a:xfrm>
          <a:prstGeom prst="triangle">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Textplatzhalter 11"/>
          <p:cNvSpPr>
            <a:spLocks noGrp="1"/>
          </p:cNvSpPr>
          <p:nvPr>
            <p:ph type="body" sz="quarter" idx="13" hasCustomPrompt="1"/>
          </p:nvPr>
        </p:nvSpPr>
        <p:spPr bwMode="auto">
          <a:xfrm>
            <a:off x="5045986" y="3839754"/>
            <a:ext cx="6521450" cy="688975"/>
          </a:xfrm>
          <a:prstGeom prst="rect">
            <a:avLst/>
          </a:prstGeom>
        </p:spPr>
        <p:txBody>
          <a:bodyPr/>
          <a:lstStyle/>
          <a:p>
            <a:pPr>
              <a:defRPr/>
            </a:pPr>
            <a:r>
              <a:rPr lang="de-DE"/>
              <a:t>Unterüberschrift</a:t>
            </a:r>
            <a:endParaRPr/>
          </a:p>
        </p:txBody>
      </p:sp>
      <p:pic>
        <p:nvPicPr>
          <p:cNvPr id="3" name="Grafik 9"/>
          <p:cNvPicPr>
            <a:picLocks noChangeAspect="1"/>
          </p:cNvPicPr>
          <p:nvPr userDrawn="1"/>
        </p:nvPicPr>
        <p:blipFill>
          <a:blip r:embed="rId2"/>
          <a:stretch/>
        </p:blipFill>
        <p:spPr bwMode="auto">
          <a:xfrm>
            <a:off x="8822821" y="190455"/>
            <a:ext cx="3010302" cy="97106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userDrawn="1">
  <p:cSld name="3_Benutzerdefiniertes Layout">
    <p:spTree>
      <p:nvGrpSpPr>
        <p:cNvPr id="1" name=""/>
        <p:cNvGrpSpPr/>
        <p:nvPr/>
      </p:nvGrpSpPr>
      <p:grpSpPr bwMode="auto">
        <a:xfrm>
          <a:off x="0" y="0"/>
          <a:ext cx="0" cy="0"/>
          <a:chOff x="0" y="0"/>
          <a:chExt cx="0" cy="0"/>
        </a:xfrm>
      </p:grpSpPr>
      <p:sp>
        <p:nvSpPr>
          <p:cNvPr id="13" name="Rechteck 12"/>
          <p:cNvSpPr/>
          <p:nvPr userDrawn="1"/>
        </p:nvSpPr>
        <p:spPr bwMode="auto">
          <a:xfrm>
            <a:off x="6092042" y="0"/>
            <a:ext cx="6111833"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Inhaltsplatzhalter 20"/>
          <p:cNvSpPr>
            <a:spLocks noGrp="1"/>
          </p:cNvSpPr>
          <p:nvPr>
            <p:ph sz="quarter" idx="13"/>
          </p:nvPr>
        </p:nvSpPr>
        <p:spPr bwMode="auto">
          <a:xfrm>
            <a:off x="617516" y="2200811"/>
            <a:ext cx="4880759" cy="4259263"/>
          </a:xfrm>
          <a:prstGeom prst="rect">
            <a:avLst/>
          </a:prstGeom>
        </p:spPr>
        <p:txBody>
          <a:bodyPr/>
          <a:lstStyle>
            <a:lvl1pPr>
              <a:defRPr>
                <a:solidFill>
                  <a:schemeClr val="tx1"/>
                </a:solidFill>
              </a:defRPr>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23" name="Inhaltsplatzhalter 22"/>
          <p:cNvSpPr>
            <a:spLocks noGrp="1"/>
          </p:cNvSpPr>
          <p:nvPr>
            <p:ph sz="quarter" idx="14"/>
          </p:nvPr>
        </p:nvSpPr>
        <p:spPr bwMode="auto">
          <a:xfrm>
            <a:off x="6675479" y="2200811"/>
            <a:ext cx="4880759" cy="4271963"/>
          </a:xfrm>
          <a:prstGeom prst="rect">
            <a:avLst/>
          </a:prstGeom>
        </p:spPr>
        <p:txBody>
          <a:bodyPr/>
          <a:lstStyle>
            <a:lvl1pPr>
              <a:defRPr>
                <a:solidFill>
                  <a:schemeClr val="tx1"/>
                </a:solidFill>
              </a:defRPr>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4" name="Titel 1"/>
          <p:cNvSpPr>
            <a:spLocks noGrp="1"/>
          </p:cNvSpPr>
          <p:nvPr>
            <p:ph type="title"/>
          </p:nvPr>
        </p:nvSpPr>
        <p:spPr bwMode="auto">
          <a:xfrm rot="10800000" flipV="1">
            <a:off x="617515" y="736270"/>
            <a:ext cx="4880759" cy="840180"/>
          </a:xfrm>
          <a:prstGeom prst="rect">
            <a:avLst/>
          </a:prstGeom>
        </p:spPr>
        <p:txBody>
          <a:bodyPr/>
          <a:lstStyle>
            <a:lvl1pPr algn="l">
              <a:defRPr sz="2400" cap="all" spc="1000">
                <a:solidFill>
                  <a:schemeClr val="tx1"/>
                </a:solidFill>
              </a:defRPr>
            </a:lvl1pPr>
          </a:lstStyle>
          <a:p>
            <a:pPr>
              <a:defRPr/>
            </a:pPr>
            <a:r>
              <a:rPr lang="de-DE"/>
              <a:t>Mastertitelformat bearbeiten</a:t>
            </a:r>
            <a:endParaRPr/>
          </a:p>
        </p:txBody>
      </p:sp>
      <p:sp>
        <p:nvSpPr>
          <p:cNvPr id="4" name="Foliennummernplatzhalter 5"/>
          <p:cNvSpPr>
            <a:spLocks noGrp="1"/>
          </p:cNvSpPr>
          <p:nvPr>
            <p:ph type="sldNum" sz="quarter" idx="12"/>
          </p:nvPr>
        </p:nvSpPr>
        <p:spPr bwMode="auto">
          <a:xfrm>
            <a:off x="10896600" y="6309320"/>
            <a:ext cx="670984" cy="287337"/>
          </a:xfrm>
          <a:prstGeom prst="rect">
            <a:avLst/>
          </a:prstGeom>
        </p:spPr>
        <p:txBody>
          <a:bodyPr/>
          <a:lstStyle>
            <a:lvl1pPr>
              <a:defRPr/>
            </a:lvl1pPr>
          </a:lstStyle>
          <a:p>
            <a:pPr>
              <a:defRPr/>
            </a:pPr>
            <a:fld id="{BC6ACECB-09E2-B148-A321-B1DE9C880DE8}" type="slidenum">
              <a:rPr lang="de-DE"/>
              <a:t>‹#›</a:t>
            </a:fld>
            <a:endParaRPr lang="de-DE"/>
          </a:p>
        </p:txBody>
      </p:sp>
      <p:pic>
        <p:nvPicPr>
          <p:cNvPr id="2" name="Grafik 25"/>
          <p:cNvPicPr>
            <a:picLocks noChangeAspect="1"/>
          </p:cNvPicPr>
          <p:nvPr userDrawn="1"/>
        </p:nvPicPr>
        <p:blipFill>
          <a:blip r:embed="rId2"/>
          <a:stretch/>
        </p:blipFill>
        <p:spPr bwMode="auto">
          <a:xfrm>
            <a:off x="103593" y="76186"/>
            <a:ext cx="1078436" cy="34890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4_Benutzerdefiniertes Layout">
    <p:spTree>
      <p:nvGrpSpPr>
        <p:cNvPr id="1" name=""/>
        <p:cNvGrpSpPr/>
        <p:nvPr/>
      </p:nvGrpSpPr>
      <p:grpSpPr bwMode="auto">
        <a:xfrm>
          <a:off x="0" y="0"/>
          <a:ext cx="0" cy="0"/>
          <a:chOff x="0" y="0"/>
          <a:chExt cx="0" cy="0"/>
        </a:xfrm>
      </p:grpSpPr>
      <p:sp>
        <p:nvSpPr>
          <p:cNvPr id="13" name="Rechteck 12"/>
          <p:cNvSpPr/>
          <p:nvPr userDrawn="1"/>
        </p:nvSpPr>
        <p:spPr bwMode="auto">
          <a:xfrm>
            <a:off x="6092042" y="0"/>
            <a:ext cx="6111833"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Inhaltsplatzhalter 20"/>
          <p:cNvSpPr>
            <a:spLocks noGrp="1"/>
          </p:cNvSpPr>
          <p:nvPr>
            <p:ph sz="quarter" idx="13"/>
          </p:nvPr>
        </p:nvSpPr>
        <p:spPr bwMode="auto">
          <a:xfrm>
            <a:off x="617516" y="1628801"/>
            <a:ext cx="4880759" cy="4449705"/>
          </a:xfrm>
          <a:prstGeom prst="rect">
            <a:avLst/>
          </a:prstGeom>
        </p:spPr>
        <p:txBody>
          <a:bodyPr/>
          <a:lstStyle>
            <a:lvl1pPr>
              <a:defRPr>
                <a:solidFill>
                  <a:schemeClr val="tx1"/>
                </a:solidFill>
              </a:defRPr>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23" name="Inhaltsplatzhalter 22"/>
          <p:cNvSpPr>
            <a:spLocks noGrp="1"/>
          </p:cNvSpPr>
          <p:nvPr>
            <p:ph sz="quarter" idx="14"/>
          </p:nvPr>
        </p:nvSpPr>
        <p:spPr bwMode="auto">
          <a:xfrm>
            <a:off x="6675479" y="1628802"/>
            <a:ext cx="4880759" cy="4444942"/>
          </a:xfrm>
          <a:prstGeom prst="rect">
            <a:avLst/>
          </a:prstGeom>
        </p:spPr>
        <p:txBody>
          <a:bodyPr/>
          <a:lstStyle>
            <a:lvl1pPr>
              <a:defRPr>
                <a:solidFill>
                  <a:schemeClr val="tx1"/>
                </a:solidFill>
              </a:defRPr>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4" name="Foliennummernplatzhalter 5"/>
          <p:cNvSpPr>
            <a:spLocks noGrp="1"/>
          </p:cNvSpPr>
          <p:nvPr>
            <p:ph type="sldNum" sz="quarter" idx="12"/>
          </p:nvPr>
        </p:nvSpPr>
        <p:spPr bwMode="auto">
          <a:xfrm>
            <a:off x="10896600" y="6309320"/>
            <a:ext cx="670984" cy="287337"/>
          </a:xfrm>
          <a:prstGeom prst="rect">
            <a:avLst/>
          </a:prstGeom>
        </p:spPr>
        <p:txBody>
          <a:bodyPr/>
          <a:lstStyle>
            <a:lvl1pPr>
              <a:defRPr/>
            </a:lvl1pPr>
          </a:lstStyle>
          <a:p>
            <a:pPr>
              <a:defRPr/>
            </a:pPr>
            <a:fld id="{BC6ACECB-09E2-B148-A321-B1DE9C880DE8}" type="slidenum">
              <a:rPr lang="de-DE"/>
              <a:t>‹#›</a:t>
            </a:fld>
            <a:endParaRPr lang="de-DE"/>
          </a:p>
        </p:txBody>
      </p:sp>
      <p:sp>
        <p:nvSpPr>
          <p:cNvPr id="5" name="Titel 1"/>
          <p:cNvSpPr>
            <a:spLocks noGrp="1"/>
          </p:cNvSpPr>
          <p:nvPr>
            <p:ph type="title" hasCustomPrompt="1"/>
          </p:nvPr>
        </p:nvSpPr>
        <p:spPr bwMode="auto">
          <a:xfrm>
            <a:off x="623391" y="395389"/>
            <a:ext cx="9838232" cy="1006294"/>
          </a:xfrm>
          <a:prstGeom prst="rect">
            <a:avLst/>
          </a:prstGeom>
        </p:spPr>
        <p:txBody>
          <a:bodyPr anchor="ctr"/>
          <a:lstStyle/>
          <a:p>
            <a:pPr>
              <a:defRPr/>
            </a:pPr>
            <a:r>
              <a:rPr lang="de-DE"/>
              <a:t>Titelmasterformat durch Klicken bearbeiten</a:t>
            </a:r>
            <a:endParaRPr/>
          </a:p>
        </p:txBody>
      </p:sp>
      <p:pic>
        <p:nvPicPr>
          <p:cNvPr id="6" name="Grafik 25"/>
          <p:cNvPicPr>
            <a:picLocks noChangeAspect="1"/>
          </p:cNvPicPr>
          <p:nvPr userDrawn="1"/>
        </p:nvPicPr>
        <p:blipFill>
          <a:blip r:embed="rId2"/>
          <a:stretch/>
        </p:blipFill>
        <p:spPr bwMode="auto">
          <a:xfrm>
            <a:off x="549642" y="6276642"/>
            <a:ext cx="1567335" cy="507079"/>
          </a:xfrm>
          <a:prstGeom prst="rect">
            <a:avLst/>
          </a:prstGeom>
        </p:spPr>
      </p:pic>
      <p:pic>
        <p:nvPicPr>
          <p:cNvPr id="2" name="Grafik 25"/>
          <p:cNvPicPr>
            <a:picLocks noChangeAspect="1"/>
          </p:cNvPicPr>
          <p:nvPr userDrawn="1"/>
        </p:nvPicPr>
        <p:blipFill>
          <a:blip r:embed="rId2"/>
          <a:stretch/>
        </p:blipFill>
        <p:spPr bwMode="auto">
          <a:xfrm>
            <a:off x="103593" y="76186"/>
            <a:ext cx="1078436" cy="348906"/>
          </a:xfrm>
          <a:prstGeom prst="rect">
            <a:avLst/>
          </a:prstGeom>
        </p:spPr>
      </p:pic>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1">
  <p:cSld name="">
    <p:bg>
      <p:bgPr shadeToTitle="0">
        <a:solidFill>
          <a:schemeClr val="bg1"/>
        </a:solidFill>
      </p:bgPr>
    </p:bg>
    <p:spTree>
      <p:nvGrpSpPr>
        <p:cNvPr id="1" name=""/>
        <p:cNvGrpSpPr/>
        <p:nvPr/>
      </p:nvGrpSpPr>
      <p:grpSpPr bwMode="auto">
        <a:xfrm>
          <a:off x="0" y="0"/>
          <a:ext cx="0" cy="0"/>
          <a:chOff x="0" y="0"/>
          <a:chExt cx="0" cy="0"/>
        </a:xfrm>
      </p:grpSpPr>
      <p:sp>
        <p:nvSpPr>
          <p:cNvPr id="16" name="Foliennummernplatzhalter 5"/>
          <p:cNvSpPr>
            <a:spLocks noGrp="1"/>
          </p:cNvSpPr>
          <p:nvPr>
            <p:ph type="sldNum" sz="quarter" idx="4"/>
          </p:nvPr>
        </p:nvSpPr>
        <p:spPr bwMode="auto">
          <a:xfrm>
            <a:off x="10896600" y="6309320"/>
            <a:ext cx="670984" cy="287337"/>
          </a:xfrm>
          <a:prstGeom prst="rect">
            <a:avLst/>
          </a:prstGeom>
        </p:spPr>
        <p:txBody>
          <a:bodyPr vert="horz" wrap="square" lIns="91440" tIns="45720" rIns="91440" bIns="45720" numCol="1" anchor="ctr" anchorCtr="0" compatLnSpc="1">
            <a:prstTxWarp prst="textNoShape"/>
          </a:bodyPr>
          <a:lstStyle>
            <a:lvl1pPr algn="r">
              <a:defRPr sz="1200" b="1">
                <a:solidFill>
                  <a:srgbClr val="0053A4"/>
                </a:solidFill>
              </a:defRPr>
            </a:lvl1pPr>
          </a:lstStyle>
          <a:p>
            <a:pPr>
              <a:defRPr/>
            </a:pPr>
            <a:fld id="{2A9074CD-B011-EF43-BC89-171DD5AE4F76}" type="slidenum">
              <a:rPr lang="de-DE"/>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dt="1" ftr="1" hdr="0" sldNum="1"/>
  <p:txStyles>
    <p:titleStyle>
      <a:lvl1pPr algn="l">
        <a:spcBef>
          <a:spcPts val="0"/>
        </a:spcBef>
        <a:spcAft>
          <a:spcPts val="0"/>
        </a:spcAft>
        <a:defRPr sz="2800" b="1">
          <a:solidFill>
            <a:srgbClr val="0053A4"/>
          </a:solidFill>
          <a:latin typeface="+mj-lt"/>
          <a:ea typeface="+mj-ea"/>
          <a:cs typeface="+mj-cs"/>
        </a:defRPr>
      </a:lvl1pPr>
      <a:lvl2pPr algn="l">
        <a:spcBef>
          <a:spcPts val="0"/>
        </a:spcBef>
        <a:spcAft>
          <a:spcPts val="0"/>
        </a:spcAft>
        <a:defRPr sz="2800" b="1">
          <a:solidFill>
            <a:srgbClr val="1F497D"/>
          </a:solidFill>
          <a:latin typeface="Calibri"/>
        </a:defRPr>
      </a:lvl2pPr>
      <a:lvl3pPr algn="l">
        <a:spcBef>
          <a:spcPts val="0"/>
        </a:spcBef>
        <a:spcAft>
          <a:spcPts val="0"/>
        </a:spcAft>
        <a:defRPr sz="2800" b="1">
          <a:solidFill>
            <a:srgbClr val="1F497D"/>
          </a:solidFill>
          <a:latin typeface="Calibri"/>
        </a:defRPr>
      </a:lvl3pPr>
      <a:lvl4pPr algn="l">
        <a:spcBef>
          <a:spcPts val="0"/>
        </a:spcBef>
        <a:spcAft>
          <a:spcPts val="0"/>
        </a:spcAft>
        <a:defRPr sz="2800" b="1">
          <a:solidFill>
            <a:srgbClr val="1F497D"/>
          </a:solidFill>
          <a:latin typeface="Calibri"/>
        </a:defRPr>
      </a:lvl4pPr>
      <a:lvl5pPr algn="l">
        <a:spcBef>
          <a:spcPts val="0"/>
        </a:spcBef>
        <a:spcAft>
          <a:spcPts val="0"/>
        </a:spcAft>
        <a:defRPr sz="2800" b="1">
          <a:solidFill>
            <a:srgbClr val="1F497D"/>
          </a:solidFill>
          <a:latin typeface="Calibri"/>
        </a:defRPr>
      </a:lvl5pPr>
      <a:lvl6pPr marL="457200" algn="l">
        <a:spcBef>
          <a:spcPts val="0"/>
        </a:spcBef>
        <a:spcAft>
          <a:spcPts val="0"/>
        </a:spcAft>
        <a:defRPr sz="2800" b="1">
          <a:solidFill>
            <a:schemeClr val="tx1"/>
          </a:solidFill>
          <a:latin typeface="Calibri"/>
        </a:defRPr>
      </a:lvl6pPr>
      <a:lvl7pPr marL="914400" algn="l">
        <a:spcBef>
          <a:spcPts val="0"/>
        </a:spcBef>
        <a:spcAft>
          <a:spcPts val="0"/>
        </a:spcAft>
        <a:defRPr sz="2800" b="1">
          <a:solidFill>
            <a:schemeClr val="tx1"/>
          </a:solidFill>
          <a:latin typeface="Calibri"/>
        </a:defRPr>
      </a:lvl7pPr>
      <a:lvl8pPr marL="1371600" algn="l">
        <a:spcBef>
          <a:spcPts val="0"/>
        </a:spcBef>
        <a:spcAft>
          <a:spcPts val="0"/>
        </a:spcAft>
        <a:defRPr sz="2800" b="1">
          <a:solidFill>
            <a:schemeClr val="tx1"/>
          </a:solidFill>
          <a:latin typeface="Calibri"/>
        </a:defRPr>
      </a:lvl8pPr>
      <a:lvl9pPr marL="1828800" algn="l">
        <a:spcBef>
          <a:spcPts val="0"/>
        </a:spcBef>
        <a:spcAft>
          <a:spcPts val="0"/>
        </a:spcAft>
        <a:defRPr sz="2800" b="1">
          <a:solidFill>
            <a:schemeClr val="tx1"/>
          </a:solidFill>
          <a:latin typeface="Calibri"/>
        </a:defRPr>
      </a:lvl9pPr>
    </p:titleStyle>
    <p:bodyStyle>
      <a:lvl1pPr algn="l">
        <a:spcBef>
          <a:spcPts val="0"/>
        </a:spcBef>
        <a:spcAft>
          <a:spcPts val="0"/>
        </a:spcAft>
        <a:buFont typeface="Arial"/>
        <a:defRPr sz="2000">
          <a:solidFill>
            <a:srgbClr val="0053A4"/>
          </a:solidFill>
          <a:latin typeface="+mn-lt"/>
          <a:ea typeface="+mn-ea"/>
          <a:cs typeface="+mn-cs"/>
        </a:defRPr>
      </a:lvl1pPr>
      <a:lvl2pPr marL="457200" algn="l">
        <a:spcBef>
          <a:spcPts val="0"/>
        </a:spcBef>
        <a:spcAft>
          <a:spcPts val="0"/>
        </a:spcAft>
        <a:buFont typeface="Arial"/>
        <a:defRPr sz="2000">
          <a:solidFill>
            <a:srgbClr val="0053A4"/>
          </a:solidFill>
          <a:latin typeface="+mn-lt"/>
          <a:ea typeface="+mn-ea"/>
          <a:cs typeface="+mn-cs"/>
        </a:defRPr>
      </a:lvl2pPr>
      <a:lvl3pPr marL="914400" algn="l">
        <a:spcBef>
          <a:spcPts val="0"/>
        </a:spcBef>
        <a:spcAft>
          <a:spcPts val="0"/>
        </a:spcAft>
        <a:buFont typeface="Arial"/>
        <a:defRPr>
          <a:solidFill>
            <a:srgbClr val="0053A4"/>
          </a:solidFill>
          <a:latin typeface="+mn-lt"/>
          <a:ea typeface="+mn-ea"/>
          <a:cs typeface="+mn-cs"/>
        </a:defRPr>
      </a:lvl3pPr>
      <a:lvl4pPr marL="1371600" algn="l">
        <a:spcBef>
          <a:spcPts val="0"/>
        </a:spcBef>
        <a:spcAft>
          <a:spcPts val="0"/>
        </a:spcAft>
        <a:buFont typeface="Arial"/>
        <a:defRPr>
          <a:solidFill>
            <a:srgbClr val="0053A4"/>
          </a:solidFill>
          <a:latin typeface="+mn-lt"/>
          <a:ea typeface="+mn-ea"/>
          <a:cs typeface="+mn-cs"/>
        </a:defRPr>
      </a:lvl4pPr>
      <a:lvl5pPr marL="1828800" algn="l">
        <a:spcBef>
          <a:spcPts val="0"/>
        </a:spcBef>
        <a:spcAft>
          <a:spcPts val="0"/>
        </a:spcAft>
        <a:buFont typeface="Arial"/>
        <a:defRPr>
          <a:solidFill>
            <a:srgbClr val="0053A4"/>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microsoft.com/office/2007/relationships/media" Target="../media/media1.mp4"/><Relationship Id="rId5" Type="http://schemas.openxmlformats.org/officeDocument/2006/relationships/video" Target="../media/media1.mp4" /></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chart" Target="../charts/chart1.xml" /><Relationship Id="rId4" Type="http://schemas.openxmlformats.org/officeDocument/2006/relationships/image" Target="../media/image20.jp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jpg"/><Relationship Id="rId4" Type="http://schemas.openxmlformats.org/officeDocument/2006/relationships/image" Target="../media/image2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chart" Target="../charts/chart2.xml" /><Relationship Id="rId4" Type="http://schemas.openxmlformats.org/officeDocument/2006/relationships/image" Target="../media/image20.jp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5.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0.jp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0.jp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ansprechstelle-safe-sport.de/en/" TargetMode="External"/><Relationship Id="rId4" Type="http://schemas.openxmlformats.org/officeDocument/2006/relationships/hyperlink" Target="https://www.nummergegenkummer.de/" TargetMode="External"/><Relationship Id="rId5" Type="http://schemas.openxmlformats.org/officeDocument/2006/relationships/hyperlink" Target="https://www.hilfe-portal-missbrauch.de/en/home" TargetMode="External"/><Relationship Id="rId6" Type="http://schemas.openxmlformats.org/officeDocument/2006/relationships/image" Target="../media/image30.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30.png"/><Relationship Id="rId4" Type="http://schemas.openxmlformats.org/officeDocument/2006/relationships/image" Target="../media/image31.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doi.org/10.1016/j.chiabu.2023.106513" TargetMode="External"/><Relationship Id="rId4" Type="http://schemas.openxmlformats.org/officeDocument/2006/relationships/hyperlink" Target="https://www.makista.de/" TargetMode="External"/><Relationship Id="rId5" Type="http://schemas.openxmlformats.org/officeDocument/2006/relationships/hyperlink" Target="https://doi.org/10.1177/1524838011426015" TargetMode="External"/><Relationship Id="rId6" Type="http://schemas.openxmlformats.org/officeDocument/2006/relationships/hyperlink" Target="https://doi.org/10.1080/17461391.2020.1781266" TargetMode="External"/><Relationship Id="rId7" Type="http://schemas.openxmlformats.org/officeDocument/2006/relationships/hyperlink" Target="https://www.uniklinik-ulm.de/fileadmin/default/Kliniken/Kinder-Jugendpsychiatrie/Dokumente/Safe_Sport_Abschlussbericht.pdf" TargetMode="External"/><Relationship Id="rId8" Type="http://schemas.openxmlformats.org/officeDocument/2006/relationships/hyperlink" Target="https://www.lsb.nrw/fileadmin/global/media/Downloadcenter/Sexualisierte_Gewalt/Bericht_zum_Forschungsprojekt_SicherImSport.pdf" TargetMode="External"/><Relationship Id="rId9" Type="http://schemas.openxmlformats.org/officeDocument/2006/relationships/hyperlink" Target="https://www.bisp.de/SharedDocs/Downloads/Projektlisten/Projekte_2022/TrainahPraeventionSexualisierterGewalt.pdf?__blob=publicationFile" TargetMode="External"/><Relationship Id="rId10" Type="http://schemas.openxmlformats.org/officeDocument/2006/relationships/hyperlink" Target="https://www.sportjugend-hessen.de/themen/kindeswohl/kinderrechte-im-sport/" TargetMode="External"/><Relationship Id="rId11" Type="http://schemas.openxmlformats.org/officeDocument/2006/relationships/hyperlink" Target="https://doi.org/10.1136/bjsports-2024-108766" TargetMode="External"/><Relationship Id="rId12" Type="http://schemas.openxmlformats.org/officeDocument/2006/relationships/hyperlink" Target="https://www.youtube.com/watch?v=dCrp6w2WdeY&amp;t=10sund" TargetMode="Externa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www.dshs-koeln.de/psychologisches-institut/" TargetMode="External"/><Relationship Id="rId4" Type="http://schemas.openxmlformats.org/officeDocument/2006/relationships/hyperlink" Target="https://www.uniklinik-ulm.de/kinder-und-jugendpsychiatrie-psychosomatik-und-psychotherapie.html" TargetMode="External"/><Relationship Id="rId5" Type="http://schemas.openxmlformats.org/officeDocument/2006/relationships/hyperlink" Target="https://safe-clubs.de/"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ansprechstelle-safe-sport.de/en/" TargetMode="External"/><Relationship Id="rId4" Type="http://schemas.openxmlformats.org/officeDocument/2006/relationships/hyperlink" Target="https://www.nummergegenkummer.de/" TargetMode="External"/><Relationship Id="rId5" Type="http://schemas.openxmlformats.org/officeDocument/2006/relationships/hyperlink" Target="https://www.hilfe-portal-missbrauch.de/" TargetMode="Externa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extplatzhalter 2"/>
          <p:cNvSpPr>
            <a:spLocks noGrp="1"/>
          </p:cNvSpPr>
          <p:nvPr>
            <p:ph type="body" sz="quarter" idx="10"/>
          </p:nvPr>
        </p:nvSpPr>
        <p:spPr bwMode="auto"/>
        <p:txBody>
          <a:bodyPr/>
          <a:lstStyle/>
          <a:p>
            <a:pPr algn="ctr">
              <a:defRPr/>
            </a:pPr>
            <a:r>
              <a:rPr b="0" i="0" u="none"/>
              <a:t>Workshop for coaches, parents, assistants, board members and other adult club members</a:t>
            </a:r>
            <a:endParaRPr/>
          </a:p>
        </p:txBody>
      </p:sp>
      <p:sp>
        <p:nvSpPr>
          <p:cNvPr id="2" name="Titel 1"/>
          <p:cNvSpPr>
            <a:spLocks noGrp="1"/>
          </p:cNvSpPr>
          <p:nvPr>
            <p:ph type="ctrTitle"/>
          </p:nvPr>
        </p:nvSpPr>
        <p:spPr bwMode="auto"/>
        <p:txBody>
          <a:bodyPr/>
          <a:lstStyle/>
          <a:p>
            <a:pPr>
              <a:defRPr/>
            </a:pPr>
            <a:r>
              <a:rPr b="1" i="0" u="none"/>
              <a:t>Safe </a:t>
            </a:r>
            <a:r>
              <a:rPr b="1" i="0" u="none">
                <a:solidFill>
                  <a:schemeClr val="tx1"/>
                </a:solidFill>
              </a:rPr>
              <a:t>Space </a:t>
            </a:r>
            <a:r>
              <a:rPr lang="en-GB">
                <a:solidFill>
                  <a:schemeClr val="tx1"/>
                </a:solidFill>
              </a:rPr>
              <a:t>s</a:t>
            </a:r>
            <a:r>
              <a:rPr b="1" i="0" u="none"/>
              <a:t>ports club - raising awareness on the topic of child protection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 name="Title 7"/>
          <p:cNvSpPr>
            <a:spLocks noGrp="1"/>
          </p:cNvSpPr>
          <p:nvPr>
            <p:ph type="title"/>
          </p:nvPr>
        </p:nvSpPr>
        <p:spPr bwMode="auto"/>
        <p:txBody>
          <a:bodyPr/>
          <a:lstStyle/>
          <a:p>
            <a:pPr algn="l">
              <a:defRPr/>
            </a:pPr>
            <a:r>
              <a:rPr b="1" i="0" u="none"/>
              <a:t>Children's rights and legal boundaries</a:t>
            </a:r>
            <a:endParaRPr/>
          </a:p>
        </p:txBody>
      </p:sp>
      <p:sp>
        <p:nvSpPr>
          <p:cNvPr id="9" name="Content Placeholder 8"/>
          <p:cNvSpPr>
            <a:spLocks noGrp="1"/>
          </p:cNvSpPr>
          <p:nvPr>
            <p:ph sz="half" idx="1"/>
          </p:nvPr>
        </p:nvSpPr>
        <p:spPr bwMode="auto"/>
        <p:txBody>
          <a:bodyPr>
            <a:normAutofit/>
          </a:bodyPr>
          <a:lstStyle/>
          <a:p>
            <a:pPr algn="l">
              <a:defRPr/>
            </a:pPr>
            <a:r>
              <a:rPr b="0" i="0" u="none"/>
              <a:t>Coaches, assistants and board members in sport</a:t>
            </a:r>
            <a:endParaRPr/>
          </a:p>
          <a:p>
            <a:pPr marL="342900" indent="-342900" algn="l">
              <a:buFont typeface="Wingdings"/>
              <a:buChar char="§"/>
              <a:defRPr/>
            </a:pPr>
            <a:r>
              <a:rPr b="0" i="0" u="none"/>
              <a:t>Assume </a:t>
            </a:r>
            <a:r>
              <a:rPr b="1" i="0" u="none">
                <a:solidFill>
                  <a:schemeClr val="accent2"/>
                </a:solidFill>
              </a:rPr>
              <a:t>Responsibility</a:t>
            </a:r>
            <a:endParaRPr/>
          </a:p>
          <a:p>
            <a:pPr marL="342900" indent="-342900" algn="l">
              <a:buClr>
                <a:schemeClr val="accent3"/>
              </a:buClr>
              <a:buFont typeface="Wingdings"/>
              <a:buChar char="§"/>
              <a:defRPr/>
            </a:pPr>
            <a:r>
              <a:rPr b="1" i="0" u="none">
                <a:solidFill>
                  <a:schemeClr val="accent2"/>
                </a:solidFill>
              </a:rPr>
              <a:t>Protect, promote</a:t>
            </a:r>
            <a:r>
              <a:rPr lang="en-GB" b="1" i="0" u="none">
                <a:solidFill>
                  <a:schemeClr val="accent2"/>
                </a:solidFill>
              </a:rPr>
              <a:t>,</a:t>
            </a:r>
            <a:r>
              <a:rPr b="1" i="0" u="none">
                <a:solidFill>
                  <a:schemeClr val="accent2"/>
                </a:solidFill>
              </a:rPr>
              <a:t> </a:t>
            </a:r>
            <a:r>
              <a:rPr b="0" i="0" u="none"/>
              <a:t>and </a:t>
            </a:r>
            <a:r>
              <a:rPr lang="de-DE" b="1" i="0" u="none">
                <a:solidFill>
                  <a:schemeClr val="accent2"/>
                </a:solidFill>
              </a:rPr>
              <a:t>involve</a:t>
            </a:r>
            <a:r>
              <a:rPr lang="de-DE" b="1" i="0" u="none">
                <a:solidFill>
                  <a:schemeClr val="accent2"/>
                </a:solidFill>
              </a:rPr>
              <a:t> </a:t>
            </a:r>
            <a:r>
              <a:rPr lang="de-DE" b="1" i="0" u="none">
                <a:solidFill>
                  <a:schemeClr val="accent2"/>
                </a:solidFill>
              </a:rPr>
              <a:t>youth</a:t>
            </a:r>
            <a:endParaRPr/>
          </a:p>
          <a:p>
            <a:pPr algn="l">
              <a:defRPr/>
            </a:pPr>
            <a:endParaRPr/>
          </a:p>
          <a:p>
            <a:pPr algn="l">
              <a:defRPr/>
            </a:pPr>
            <a:r>
              <a:rPr b="0" i="0" u="none"/>
              <a:t>In general:</a:t>
            </a:r>
            <a:endParaRPr/>
          </a:p>
          <a:p>
            <a:pPr marL="342900" indent="-342900" algn="l">
              <a:buFont typeface="Wingdings"/>
              <a:buChar char="§"/>
              <a:defRPr/>
            </a:pPr>
            <a:r>
              <a:rPr b="0" i="0" u="none"/>
              <a:t>When caring for children and young people, we are committed to the </a:t>
            </a:r>
            <a:r>
              <a:rPr b="1" i="0" u="none">
                <a:solidFill>
                  <a:schemeClr val="accent2"/>
                </a:solidFill>
              </a:rPr>
              <a:t>best interests of the child</a:t>
            </a:r>
            <a:endParaRPr/>
          </a:p>
          <a:p>
            <a:pPr marL="342900" indent="-342900" algn="l">
              <a:buFont typeface="Wingdings"/>
              <a:buChar char="§"/>
              <a:defRPr/>
            </a:pPr>
            <a:r>
              <a:rPr b="0" i="0" u="none">
                <a:highlight>
                  <a:srgbClr val="FFFF00"/>
                </a:highlight>
              </a:rPr>
              <a:t>Certificate of good conduct: People with a criminal record are </a:t>
            </a:r>
            <a:r>
              <a:rPr b="1" i="0" u="none">
                <a:solidFill>
                  <a:schemeClr val="accent2"/>
                </a:solidFill>
                <a:highlight>
                  <a:srgbClr val="FFFF00"/>
                </a:highlight>
              </a:rPr>
              <a:t>excluded</a:t>
            </a:r>
            <a:r>
              <a:rPr b="1" i="0" u="none">
                <a:highlight>
                  <a:srgbClr val="FFFF00"/>
                </a:highlight>
              </a:rPr>
              <a:t> </a:t>
            </a:r>
            <a:r>
              <a:rPr b="0" i="0" u="none">
                <a:highlight>
                  <a:srgbClr val="FFFF00"/>
                </a:highlight>
              </a:rPr>
              <a:t>from working with children and young people</a:t>
            </a:r>
            <a:endParaRPr>
              <a:highlight>
                <a:srgbClr val="FFFF00"/>
              </a:highlight>
            </a:endParaRPr>
          </a:p>
          <a:p>
            <a:pPr algn="l">
              <a:defRPr/>
            </a:pPr>
            <a:endParaRPr b="1"/>
          </a:p>
          <a:p>
            <a:pPr algn="l">
              <a:defRPr/>
            </a:pPr>
            <a:r>
              <a:rPr b="0" i="0" u="none"/>
              <a:t>In the sports club, the first </a:t>
            </a:r>
            <a:r>
              <a:rPr lang="en-GB" b="1" i="0" u="none">
                <a:solidFill>
                  <a:schemeClr val="accent2"/>
                </a:solidFill>
              </a:rPr>
              <a:t>indications of boundary violations should be responded to</a:t>
            </a:r>
            <a:r>
              <a:rPr b="0" i="0" u="none"/>
              <a:t> to ensure a </a:t>
            </a:r>
            <a:r>
              <a:rPr b="1" i="0" u="none">
                <a:solidFill>
                  <a:schemeClr val="accent2"/>
                </a:solidFill>
              </a:rPr>
              <a:t>safe and supportive environment </a:t>
            </a:r>
            <a:r>
              <a:rPr b="0" i="0" u="none"/>
              <a:t>for children and young people.</a:t>
            </a:r>
            <a:endParaRPr/>
          </a:p>
          <a:p>
            <a:pPr algn="l">
              <a:defRPr/>
            </a:pPr>
            <a:endParaRPr/>
          </a:p>
          <a:p>
            <a:pPr algn="l">
              <a:defRPr/>
            </a:pPr>
            <a:r>
              <a:rPr b="1" i="0" u="none">
                <a:solidFill>
                  <a:schemeClr val="accent2"/>
                </a:solidFill>
                <a:highlight>
                  <a:srgbClr val="FFFF00"/>
                </a:highlight>
              </a:rPr>
              <a:t>Criminal law limits </a:t>
            </a:r>
            <a:r>
              <a:rPr b="0" i="0" u="none">
                <a:highlight>
                  <a:srgbClr val="FFFF00"/>
                </a:highlight>
              </a:rPr>
              <a:t>concern serious forms of violence.</a:t>
            </a:r>
            <a:endParaRPr>
              <a:highlight>
                <a:srgbClr val="FFFF00"/>
              </a:highlight>
            </a:endParaRPr>
          </a:p>
        </p:txBody>
      </p:sp>
      <p:sp>
        <p:nvSpPr>
          <p:cNvPr id="5" name="Foliennummernplatzhalter 4"/>
          <p:cNvSpPr>
            <a:spLocks noGrp="1"/>
          </p:cNvSpPr>
          <p:nvPr>
            <p:ph type="sldNum" sz="quarter" idx="14"/>
          </p:nvPr>
        </p:nvSpPr>
        <p:spPr bwMode="auto"/>
        <p:txBody>
          <a:bodyPr/>
          <a:lstStyle/>
          <a:p>
            <a:pPr algn="r">
              <a:defRPr/>
            </a:pPr>
            <a:fld id="{2A9074CD-B011-EF43-BC89-171DD5AE4F76}" type="slidenum">
              <a:rPr/>
              <a:t>10</a:t>
            </a:fld>
            <a:endParaRPr/>
          </a:p>
        </p:txBody>
      </p:sp>
      <p:pic>
        <p:nvPicPr>
          <p:cNvPr id="6" name="Picture 5"/>
          <p:cNvPicPr>
            <a:picLocks noChangeAspect="1"/>
          </p:cNvPicPr>
          <p:nvPr/>
        </p:nvPicPr>
        <p:blipFill>
          <a:blip r:embed="rId3"/>
          <a:stretch/>
        </p:blipFill>
        <p:spPr bwMode="auto">
          <a:xfrm>
            <a:off x="7536160" y="692696"/>
            <a:ext cx="2492896" cy="249289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Content Placeholder 3"/>
          <p:cNvSpPr>
            <a:spLocks noGrp="1"/>
          </p:cNvSpPr>
          <p:nvPr>
            <p:ph sz="half" idx="1"/>
          </p:nvPr>
        </p:nvSpPr>
        <p:spPr bwMode="auto"/>
        <p:txBody>
          <a:bodyPr/>
          <a:lstStyle/>
          <a:p>
            <a:pPr algn="l">
              <a:defRPr/>
            </a:pPr>
            <a:r>
              <a:rPr b="0" i="0" u="none"/>
              <a:t>Embed UBSKM video</a:t>
            </a:r>
            <a:endParaRPr/>
          </a:p>
        </p:txBody>
      </p:sp>
      <p:sp>
        <p:nvSpPr>
          <p:cNvPr id="5" name="Date Placeholder 4"/>
          <p:cNvSpPr>
            <a:spLocks noGrp="1"/>
          </p:cNvSpPr>
          <p:nvPr>
            <p:ph type="dt" sz="half" idx="4294967295"/>
          </p:nvPr>
        </p:nvSpPr>
        <p:spPr bwMode="auto">
          <a:xfrm>
            <a:off x="3254782" y="6309320"/>
            <a:ext cx="967937" cy="321310"/>
          </a:xfrm>
          <a:prstGeom prst="rect">
            <a:avLst/>
          </a:prstGeom>
        </p:spPr>
        <p:txBody>
          <a:bodyPr/>
          <a:lstStyle/>
          <a:p>
            <a:pPr algn="l">
              <a:defRPr/>
            </a:pPr>
            <a:fld id="{5A58640E-941A-E340-8E13-77D8B3E9E668}" type="datetime1">
              <a:rPr/>
              <a:t>04.03.25</a:t>
            </a:fld>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11</a:t>
            </a:fld>
            <a:endParaRPr/>
          </a:p>
        </p:txBody>
      </p:sp>
      <p:pic>
        <p:nvPicPr>
          <p:cNvPr id="3" name="Erwachsene_WS-Auftakt_Video">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3"/>
          <a:stretch/>
        </p:blipFill>
        <p:spPr bwMode="auto">
          <a:xfrm>
            <a:off x="3175" y="3175"/>
            <a:ext cx="12192000" cy="68580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045986" y="1988840"/>
            <a:ext cx="6521595" cy="1325598"/>
          </a:xfrm>
        </p:spPr>
        <p:txBody>
          <a:bodyPr/>
          <a:lstStyle/>
          <a:p>
            <a:pPr algn="l">
              <a:defRPr/>
            </a:pPr>
            <a:r>
              <a:rPr b="1" i="0" u="none"/>
              <a:t>Interpersonal violence in sport</a:t>
            </a:r>
            <a:endParaRPr/>
          </a:p>
        </p:txBody>
      </p:sp>
      <p:sp>
        <p:nvSpPr>
          <p:cNvPr id="5" name="Slide Number Placeholder 4"/>
          <p:cNvSpPr>
            <a:spLocks noGrp="1"/>
          </p:cNvSpPr>
          <p:nvPr>
            <p:ph type="sldNum" sz="quarter" idx="12"/>
          </p:nvPr>
        </p:nvSpPr>
        <p:spPr bwMode="auto"/>
        <p:txBody>
          <a:bodyPr/>
          <a:lstStyle/>
          <a:p>
            <a:pPr algn="r">
              <a:defRPr/>
            </a:pPr>
            <a:fld id="{BC6ACECB-09E2-B148-A321-B1DE9C880DE8}" type="slidenum">
              <a:rPr/>
              <a:t>12</a:t>
            </a:fld>
            <a:endParaRPr/>
          </a:p>
        </p:txBody>
      </p:sp>
      <p:sp>
        <p:nvSpPr>
          <p:cNvPr id="6" name="Text Placeholder 5"/>
          <p:cNvSpPr>
            <a:spLocks noGrp="1"/>
          </p:cNvSpPr>
          <p:nvPr>
            <p:ph type="body" sz="quarter" idx="13"/>
          </p:nvPr>
        </p:nvSpPr>
        <p:spPr bwMode="auto">
          <a:xfrm>
            <a:off x="5045986" y="3839754"/>
            <a:ext cx="6521450" cy="1029406"/>
          </a:xfrm>
        </p:spPr>
        <p:txBody>
          <a:bodyPr/>
          <a:lstStyle/>
          <a:p>
            <a:pPr marL="342900" indent="-342900" algn="l">
              <a:buFont typeface="Wingdings"/>
              <a:buChar char="§"/>
              <a:defRPr/>
            </a:pPr>
            <a:r>
              <a:rPr b="0" i="0" u="none"/>
              <a:t>Definitions</a:t>
            </a:r>
            <a:endParaRPr/>
          </a:p>
          <a:p>
            <a:pPr marL="342900" indent="-342900" algn="l">
              <a:buFont typeface="Wingdings"/>
              <a:buChar char="§"/>
              <a:defRPr/>
            </a:pPr>
            <a:r>
              <a:rPr b="0" i="0" u="none"/>
              <a:t>Frequency</a:t>
            </a:r>
            <a:endParaRPr/>
          </a:p>
          <a:p>
            <a:pPr marL="342900" indent="-342900" algn="l">
              <a:buFont typeface="Wingdings"/>
              <a:buChar char="§"/>
              <a:defRPr/>
            </a:pPr>
            <a:r>
              <a:rPr b="0" i="0" u="none"/>
              <a:t>Consequences</a:t>
            </a:r>
            <a:endParaRPr/>
          </a:p>
        </p:txBody>
      </p:sp>
      <p:pic>
        <p:nvPicPr>
          <p:cNvPr id="8" name="Picture 7"/>
          <p:cNvPicPr>
            <a:picLocks noChangeAspect="1"/>
          </p:cNvPicPr>
          <p:nvPr/>
        </p:nvPicPr>
        <p:blipFill>
          <a:blip r:embed="rId3"/>
          <a:stretch/>
        </p:blipFill>
        <p:spPr bwMode="auto">
          <a:xfrm>
            <a:off x="8023874" y="2582676"/>
            <a:ext cx="3543562" cy="354356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t>Interpersonal violence in sport</a:t>
            </a:r>
            <a:endParaRPr/>
          </a:p>
        </p:txBody>
      </p:sp>
      <p:sp>
        <p:nvSpPr>
          <p:cNvPr id="4" name="Content Placeholder 3"/>
          <p:cNvSpPr>
            <a:spLocks noGrp="1"/>
          </p:cNvSpPr>
          <p:nvPr>
            <p:ph sz="half" idx="1"/>
          </p:nvPr>
        </p:nvSpPr>
        <p:spPr bwMode="auto"/>
        <p:txBody>
          <a:bodyPr/>
          <a:lstStyle/>
          <a:p>
            <a:pPr algn="l">
              <a:defRPr/>
            </a:pPr>
            <a:endParaRPr sz="1800"/>
          </a:p>
          <a:p>
            <a:pPr algn="l">
              <a:defRPr/>
            </a:pPr>
            <a:r>
              <a:rPr sz="1800" b="0" i="0" u="none"/>
              <a:t>Interpersonal violence is the </a:t>
            </a:r>
            <a:r>
              <a:rPr sz="1800" b="1" i="0" u="none">
                <a:solidFill>
                  <a:schemeClr val="accent2"/>
                </a:solidFill>
              </a:rPr>
              <a:t>intentional use </a:t>
            </a:r>
            <a:r>
              <a:rPr sz="1800" b="0" i="0" u="none"/>
              <a:t>of </a:t>
            </a:r>
            <a:r>
              <a:rPr sz="1800" b="1" i="0" u="none">
                <a:solidFill>
                  <a:schemeClr val="accent2"/>
                </a:solidFill>
              </a:rPr>
              <a:t>violence</a:t>
            </a:r>
            <a:r>
              <a:rPr sz="1800" b="0" i="0" u="none"/>
              <a:t> or </a:t>
            </a:r>
            <a:r>
              <a:rPr sz="1800" b="1" i="0" u="none">
                <a:solidFill>
                  <a:schemeClr val="accent2"/>
                </a:solidFill>
              </a:rPr>
              <a:t>force</a:t>
            </a:r>
            <a:r>
              <a:rPr sz="1800" b="0" i="0" u="none"/>
              <a:t> against other persons by individuals or a small group of persons.</a:t>
            </a:r>
            <a:endParaRPr/>
          </a:p>
          <a:p>
            <a:pPr algn="l">
              <a:defRPr/>
            </a:pPr>
            <a:endParaRPr sz="1800"/>
          </a:p>
          <a:p>
            <a:pPr algn="l">
              <a:defRPr/>
            </a:pPr>
            <a:r>
              <a:rPr sz="1800" b="1" i="0" u="none">
                <a:solidFill>
                  <a:schemeClr val="accent2"/>
                </a:solidFill>
              </a:rPr>
              <a:t>Forms:</a:t>
            </a:r>
            <a:endParaRPr sz="1800"/>
          </a:p>
          <a:p>
            <a:pPr marL="457200" indent="-457200" algn="l">
              <a:buFont typeface="Wingdings"/>
              <a:buChar char="§"/>
              <a:defRPr/>
            </a:pPr>
            <a:r>
              <a:rPr sz="1800" b="0" i="0" u="none"/>
              <a:t>Psychological violence</a:t>
            </a:r>
            <a:endParaRPr/>
          </a:p>
          <a:p>
            <a:pPr marL="457200" indent="-457200" algn="l">
              <a:buFont typeface="Wingdings"/>
              <a:buChar char="§"/>
              <a:defRPr/>
            </a:pPr>
            <a:r>
              <a:rPr sz="1800" b="0" i="0" u="none"/>
              <a:t>Neglect</a:t>
            </a:r>
            <a:endParaRPr/>
          </a:p>
          <a:p>
            <a:pPr marL="457200" indent="-457200" algn="l">
              <a:buFont typeface="Wingdings"/>
              <a:buChar char="§"/>
              <a:defRPr/>
            </a:pPr>
            <a:r>
              <a:rPr sz="1800" b="0" i="0" u="none"/>
              <a:t>Physical violence</a:t>
            </a:r>
            <a:endParaRPr/>
          </a:p>
          <a:p>
            <a:pPr marL="457200" indent="-457200" algn="l">
              <a:buFont typeface="Wingdings"/>
              <a:buChar char="§"/>
              <a:defRPr/>
            </a:pPr>
            <a:r>
              <a:rPr sz="1800" b="0" i="0" u="none"/>
              <a:t>Sexualised violence (with and without physical contact)</a:t>
            </a:r>
            <a:endParaRPr/>
          </a:p>
          <a:p>
            <a:pPr marL="457200" indent="-457200" algn="l">
              <a:buFont typeface="Arial"/>
              <a:buChar char="•"/>
              <a:defRPr/>
            </a:pPr>
            <a:endParaRPr sz="1800"/>
          </a:p>
          <a:p>
            <a:pPr algn="l">
              <a:defRPr/>
            </a:pPr>
            <a:r>
              <a:rPr sz="1800" b="0" i="0" u="none"/>
              <a:t>Any form of violence violates </a:t>
            </a:r>
            <a:r>
              <a:rPr sz="1800" b="1" i="0" u="none">
                <a:solidFill>
                  <a:schemeClr val="accent2"/>
                </a:solidFill>
              </a:rPr>
              <a:t>children's and human rights </a:t>
            </a:r>
            <a:r>
              <a:rPr sz="1800" b="0" i="0" u="none"/>
              <a:t>and is </a:t>
            </a:r>
            <a:r>
              <a:rPr sz="1800" b="1" i="0" u="none">
                <a:solidFill>
                  <a:schemeClr val="accent2"/>
                </a:solidFill>
              </a:rPr>
              <a:t>harmful</a:t>
            </a:r>
            <a:r>
              <a:rPr sz="1800" b="0" i="0" u="none"/>
              <a:t> for those affected. </a:t>
            </a:r>
            <a:endParaRPr/>
          </a:p>
          <a:p>
            <a:pPr algn="l">
              <a:defRPr/>
            </a:pP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13</a:t>
            </a:fld>
            <a:endParaRPr/>
          </a:p>
        </p:txBody>
      </p:sp>
      <p:pic>
        <p:nvPicPr>
          <p:cNvPr id="9" name="Picture 8"/>
          <p:cNvPicPr>
            <a:picLocks noChangeAspect="1"/>
          </p:cNvPicPr>
          <p:nvPr/>
        </p:nvPicPr>
        <p:blipFill>
          <a:blip r:embed="rId3"/>
          <a:stretch/>
        </p:blipFill>
        <p:spPr bwMode="auto">
          <a:xfrm>
            <a:off x="5920956" y="232371"/>
            <a:ext cx="1396676" cy="1401683"/>
          </a:xfrm>
          <a:prstGeom prst="rect">
            <a:avLst/>
          </a:prstGeom>
        </p:spPr>
      </p:pic>
      <p:sp>
        <p:nvSpPr>
          <p:cNvPr id="2" name="Inhaltsplatzhalter 4"/>
          <p:cNvSpPr txBox="1"/>
          <p:nvPr/>
        </p:nvSpPr>
        <p:spPr bwMode="auto">
          <a:xfrm>
            <a:off x="8472264" y="5858108"/>
            <a:ext cx="2492495" cy="523220"/>
          </a:xfrm>
          <a:prstGeom prst="rect">
            <a:avLst/>
          </a:prstGeom>
        </p:spPr>
        <p:txBody>
          <a:bodyPr vert="horz" wrap="square" lIns="0" tIns="45720" rIns="0" bIns="45720" rtlCol="0">
            <a:sp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defTabSz="914400">
              <a:spcBef>
                <a:spcPts val="0"/>
              </a:spcBef>
              <a:buNone/>
              <a:defRPr/>
            </a:pPr>
            <a:r>
              <a:rPr lang="de-DE" sz="1200" b="0" i="0" u="none" strike="noStrike" cap="none" spc="0">
                <a:ln>
                  <a:noFill/>
                </a:ln>
                <a:solidFill>
                  <a:srgbClr val="0053A4"/>
                </a:solidFill>
                <a:latin typeface="Calibri"/>
                <a:cs typeface="Arial"/>
              </a:rPr>
              <a:t>(Ohlert et al., 2020;</a:t>
            </a:r>
            <a:r>
              <a:rPr lang="de-DE"/>
              <a:t> </a:t>
            </a:r>
            <a:r>
              <a:rPr lang="de-DE" sz="1200" b="0" i="0" u="none" strike="noStrike" cap="none" spc="0">
                <a:ln>
                  <a:noFill/>
                </a:ln>
                <a:solidFill>
                  <a:srgbClr val="0053A4"/>
                </a:solidFill>
                <a:latin typeface="Calibri"/>
                <a:cs typeface="Arial"/>
              </a:rPr>
              <a:t>Rulofs</a:t>
            </a:r>
            <a:r>
              <a:rPr lang="de-DE" sz="1200" b="0" i="0" u="none" strike="noStrike" cap="none" spc="0">
                <a:ln>
                  <a:noFill/>
                </a:ln>
                <a:solidFill>
                  <a:srgbClr val="0053A4"/>
                </a:solidFill>
                <a:latin typeface="Calibri"/>
                <a:cs typeface="Arial"/>
              </a:rPr>
              <a:t> et al., 2016; World Health Organisation, 2002)</a:t>
            </a:r>
            <a:endParaRPr sz="1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t>Interpersonal violence in sport</a:t>
            </a:r>
            <a:endParaRPr/>
          </a:p>
        </p:txBody>
      </p:sp>
      <p:sp>
        <p:nvSpPr>
          <p:cNvPr id="4" name="Content Placeholder 3"/>
          <p:cNvSpPr>
            <a:spLocks noGrp="1"/>
          </p:cNvSpPr>
          <p:nvPr>
            <p:ph sz="half" idx="1"/>
          </p:nvPr>
        </p:nvSpPr>
        <p:spPr bwMode="auto"/>
        <p:txBody>
          <a:bodyPr/>
          <a:lstStyle/>
          <a:p>
            <a:pPr algn="l">
              <a:defRPr/>
            </a:pPr>
            <a:r>
              <a:rPr sz="1800" b="1" i="0" u="none">
                <a:solidFill>
                  <a:schemeClr val="accent2"/>
                </a:solidFill>
              </a:rPr>
              <a:t>Psychological violence</a:t>
            </a:r>
            <a:endParaRPr sz="1800">
              <a:solidFill>
                <a:schemeClr val="accent2"/>
              </a:solidFill>
            </a:endParaRPr>
          </a:p>
          <a:p>
            <a:pPr marL="342900" indent="-342900" algn="l">
              <a:buFont typeface="Wingdings"/>
              <a:buChar char="§"/>
              <a:defRPr/>
            </a:pPr>
            <a:r>
              <a:rPr sz="1800" b="0" i="0" u="none"/>
              <a:t>Statements, actions and attitudes that </a:t>
            </a:r>
            <a:r>
              <a:rPr sz="1800" b="1" i="0" u="none">
                <a:solidFill>
                  <a:schemeClr val="accent2"/>
                </a:solidFill>
              </a:rPr>
              <a:t>offend</a:t>
            </a:r>
            <a:r>
              <a:rPr sz="1800" b="0" i="0" u="none"/>
              <a:t>, </a:t>
            </a:r>
            <a:r>
              <a:rPr sz="1800" b="1" i="0" u="none">
                <a:solidFill>
                  <a:schemeClr val="accent2"/>
                </a:solidFill>
              </a:rPr>
              <a:t>belittle, overburden</a:t>
            </a:r>
            <a:r>
              <a:rPr sz="1800" b="0" i="0" u="none"/>
              <a:t> a fellow human being and convey the feeling of </a:t>
            </a:r>
            <a:r>
              <a:rPr sz="1800" b="1" i="0" u="none">
                <a:solidFill>
                  <a:schemeClr val="accent2"/>
                </a:solidFill>
              </a:rPr>
              <a:t>worthlessness </a:t>
            </a:r>
            <a:endParaRPr/>
          </a:p>
          <a:p>
            <a:pPr marL="342900" indent="-342900" algn="l">
              <a:buFont typeface="Wingdings"/>
              <a:buChar char="§"/>
              <a:defRPr/>
            </a:pPr>
            <a:r>
              <a:rPr sz="1800" b="0" i="0" u="none">
                <a:solidFill>
                  <a:schemeClr val="tx1"/>
                </a:solidFill>
              </a:rPr>
              <a:t>Actions without physical contact that </a:t>
            </a:r>
            <a:r>
              <a:rPr sz="1800" b="1" i="0" u="none">
                <a:solidFill>
                  <a:schemeClr val="accent2"/>
                </a:solidFill>
              </a:rPr>
              <a:t>mental health </a:t>
            </a:r>
            <a:r>
              <a:rPr sz="1800" b="0" i="0" u="none">
                <a:solidFill>
                  <a:schemeClr val="tx1"/>
                </a:solidFill>
              </a:rPr>
              <a:t>and/or mental/social </a:t>
            </a:r>
            <a:r>
              <a:rPr sz="1800" b="1" i="0" u="none">
                <a:solidFill>
                  <a:schemeClr val="accent2"/>
                </a:solidFill>
              </a:rPr>
              <a:t>development</a:t>
            </a:r>
            <a:r>
              <a:rPr sz="1800" b="0" i="0" u="none">
                <a:solidFill>
                  <a:schemeClr val="tx1"/>
                </a:solidFill>
              </a:rPr>
              <a:t> harm</a:t>
            </a:r>
            <a:endParaRPr/>
          </a:p>
          <a:p>
            <a:pPr marL="342900" indent="-342900" algn="l">
              <a:buFont typeface="Wingdings"/>
              <a:buChar char="§"/>
              <a:defRPr/>
            </a:pPr>
            <a:r>
              <a:rPr sz="1800" b="0" i="0" u="none"/>
              <a:t>For example: Shouting, threats, extreme criticism, ignoring, etc.</a:t>
            </a:r>
            <a:endParaRPr/>
          </a:p>
          <a:p>
            <a:pPr marL="380990" indent="-380990" algn="l">
              <a:defRPr/>
            </a:pPr>
            <a:endParaRPr sz="1800"/>
          </a:p>
          <a:p>
            <a:pPr marL="380990" indent="-380990" algn="l">
              <a:defRPr/>
            </a:pPr>
            <a:r>
              <a:rPr sz="1800" b="1" i="0" u="none">
                <a:solidFill>
                  <a:schemeClr val="accent2"/>
                </a:solidFill>
              </a:rPr>
              <a:t>Neglect</a:t>
            </a:r>
            <a:endParaRPr sz="1800">
              <a:solidFill>
                <a:schemeClr val="accent2"/>
              </a:solidFill>
            </a:endParaRPr>
          </a:p>
          <a:p>
            <a:pPr marL="380990" indent="-380990" algn="l">
              <a:buFont typeface="Wingdings"/>
              <a:buChar char="§"/>
              <a:defRPr/>
            </a:pPr>
            <a:r>
              <a:rPr sz="1800" b="0" i="0" u="none"/>
              <a:t>Repeated or persistent </a:t>
            </a:r>
            <a:r>
              <a:rPr sz="1800" b="1" i="0" u="none">
                <a:solidFill>
                  <a:schemeClr val="accent2"/>
                </a:solidFill>
              </a:rPr>
              <a:t>failure to act in a caring manner </a:t>
            </a:r>
            <a:r>
              <a:rPr sz="1800" b="0" i="0" u="none"/>
              <a:t>by responsible persons that would be necessary to safeguard the emotional and physical needs of the child or adolescent</a:t>
            </a:r>
            <a:endParaRPr/>
          </a:p>
          <a:p>
            <a:pPr marL="380990" indent="-380990" algn="l">
              <a:buFont typeface="Wingdings"/>
              <a:buChar char="§"/>
              <a:defRPr/>
            </a:pPr>
            <a:r>
              <a:rPr sz="1800" b="0" i="0" u="none"/>
              <a:t>For example: Inadequate care, lack of safety standards, inadequate medical care</a:t>
            </a:r>
            <a:endParaRPr/>
          </a:p>
          <a:p>
            <a:pPr algn="l">
              <a:defRPr/>
            </a:pP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14</a:t>
            </a:fld>
            <a:endParaRPr/>
          </a:p>
        </p:txBody>
      </p:sp>
      <p:pic>
        <p:nvPicPr>
          <p:cNvPr id="9" name="Picture 8"/>
          <p:cNvPicPr>
            <a:picLocks noChangeAspect="1"/>
          </p:cNvPicPr>
          <p:nvPr/>
        </p:nvPicPr>
        <p:blipFill>
          <a:blip r:embed="rId3"/>
          <a:stretch/>
        </p:blipFill>
        <p:spPr bwMode="auto">
          <a:xfrm>
            <a:off x="5920956" y="232371"/>
            <a:ext cx="1396676" cy="1401683"/>
          </a:xfrm>
          <a:prstGeom prst="rect">
            <a:avLst/>
          </a:prstGeom>
        </p:spPr>
      </p:pic>
      <p:sp>
        <p:nvSpPr>
          <p:cNvPr id="5" name="Inhaltsplatzhalter 4"/>
          <p:cNvSpPr txBox="1"/>
          <p:nvPr/>
        </p:nvSpPr>
        <p:spPr bwMode="auto">
          <a:xfrm>
            <a:off x="8472264" y="5858108"/>
            <a:ext cx="2492495" cy="523220"/>
          </a:xfrm>
          <a:prstGeom prst="rect">
            <a:avLst/>
          </a:prstGeom>
        </p:spPr>
        <p:txBody>
          <a:bodyPr vert="horz" wrap="square" lIns="0" tIns="45720" rIns="0" bIns="45720" rtlCol="0">
            <a:sp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defTabSz="914400">
              <a:spcBef>
                <a:spcPts val="0"/>
              </a:spcBef>
              <a:buNone/>
              <a:defRPr/>
            </a:pPr>
            <a:r>
              <a:rPr lang="de-DE" sz="1200" b="0" i="0" u="none" strike="noStrike" cap="none" spc="0">
                <a:ln>
                  <a:noFill/>
                </a:ln>
                <a:solidFill>
                  <a:srgbClr val="0053A4"/>
                </a:solidFill>
                <a:latin typeface="Calibri"/>
                <a:cs typeface="Arial"/>
              </a:rPr>
              <a:t>(Ohlert et al., 2020;</a:t>
            </a:r>
            <a:r>
              <a:rPr lang="de-DE"/>
              <a:t> </a:t>
            </a:r>
            <a:r>
              <a:rPr lang="de-DE" sz="1200" b="0" i="0" u="none" strike="noStrike" cap="none" spc="0">
                <a:ln>
                  <a:noFill/>
                </a:ln>
                <a:solidFill>
                  <a:srgbClr val="0053A4"/>
                </a:solidFill>
                <a:latin typeface="Calibri"/>
                <a:cs typeface="Arial"/>
              </a:rPr>
              <a:t>Rulofs</a:t>
            </a:r>
            <a:r>
              <a:rPr lang="de-DE" sz="1200" b="0" i="0" u="none" strike="noStrike" cap="none" spc="0">
                <a:ln>
                  <a:noFill/>
                </a:ln>
                <a:solidFill>
                  <a:srgbClr val="0053A4"/>
                </a:solidFill>
                <a:latin typeface="Calibri"/>
                <a:cs typeface="Arial"/>
              </a:rPr>
              <a:t> et al., 2016; World Health Organisation, 2002)</a:t>
            </a:r>
            <a:endParaRPr sz="1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t>Interpersonal violence in sport</a:t>
            </a:r>
            <a:endParaRPr/>
          </a:p>
        </p:txBody>
      </p:sp>
      <p:sp>
        <p:nvSpPr>
          <p:cNvPr id="4" name="Content Placeholder 3"/>
          <p:cNvSpPr>
            <a:spLocks noGrp="1"/>
          </p:cNvSpPr>
          <p:nvPr>
            <p:ph sz="half" idx="1"/>
          </p:nvPr>
        </p:nvSpPr>
        <p:spPr bwMode="auto"/>
        <p:txBody>
          <a:bodyPr/>
          <a:lstStyle/>
          <a:p>
            <a:pPr algn="l">
              <a:defRPr/>
            </a:pPr>
            <a:r>
              <a:rPr sz="1800" b="1" i="0" u="none">
                <a:solidFill>
                  <a:schemeClr val="accent2"/>
                </a:solidFill>
              </a:rPr>
              <a:t>Physical violence</a:t>
            </a:r>
            <a:endParaRPr sz="1800">
              <a:solidFill>
                <a:schemeClr val="accent2"/>
              </a:solidFill>
            </a:endParaRPr>
          </a:p>
          <a:p>
            <a:pPr marL="342900" indent="-342900" algn="l">
              <a:buFont typeface="Wingdings"/>
              <a:buChar char="§"/>
              <a:defRPr/>
            </a:pPr>
            <a:r>
              <a:rPr sz="1800" b="0" i="0" u="none"/>
              <a:t>Individual or repeated actions that constitute </a:t>
            </a:r>
            <a:r>
              <a:rPr sz="1800" b="1" i="0" u="none">
                <a:solidFill>
                  <a:schemeClr val="accent2"/>
                </a:solidFill>
              </a:rPr>
              <a:t>actual</a:t>
            </a:r>
            <a:r>
              <a:rPr sz="1800" b="0" i="0" u="none"/>
              <a:t> or </a:t>
            </a:r>
            <a:r>
              <a:rPr sz="1800" b="1" i="0" u="none">
                <a:solidFill>
                  <a:schemeClr val="accent2"/>
                </a:solidFill>
              </a:rPr>
              <a:t>potential physical harm</a:t>
            </a:r>
            <a:r>
              <a:rPr sz="1800" b="0" i="0" u="none"/>
              <a:t> to those affected</a:t>
            </a:r>
            <a:endParaRPr/>
          </a:p>
          <a:p>
            <a:pPr marL="342900" indent="-342900" algn="l">
              <a:buFont typeface="Wingdings"/>
              <a:buChar char="§"/>
              <a:defRPr/>
            </a:pPr>
            <a:r>
              <a:rPr sz="1800" b="0" i="0" u="none"/>
              <a:t>In a sports context, e.g. pushing, kicking, throwing objects, clutching</a:t>
            </a:r>
            <a:endParaRPr/>
          </a:p>
          <a:p>
            <a:pPr marL="342900" indent="-342900" algn="l">
              <a:buFont typeface="Wingdings"/>
              <a:buChar char="§"/>
              <a:defRPr/>
            </a:pPr>
            <a:r>
              <a:rPr sz="1800" b="0" i="0" u="none"/>
              <a:t>In some cases this also includes </a:t>
            </a:r>
            <a:r>
              <a:rPr sz="1800" b="1" i="0" u="none">
                <a:solidFill>
                  <a:schemeClr val="accent2"/>
                </a:solidFill>
              </a:rPr>
              <a:t>forced training </a:t>
            </a:r>
            <a:r>
              <a:rPr sz="1800" b="0" i="0" u="none"/>
              <a:t>in case of complete exhaustion or injury</a:t>
            </a:r>
            <a:endParaRPr/>
          </a:p>
          <a:p>
            <a:pPr algn="l">
              <a:defRPr/>
            </a:pPr>
            <a:endParaRPr sz="1800" b="1"/>
          </a:p>
          <a:p>
            <a:pPr algn="l">
              <a:defRPr/>
            </a:pPr>
            <a:r>
              <a:rPr sz="1800" b="1" i="0" u="none">
                <a:solidFill>
                  <a:schemeClr val="accent2"/>
                </a:solidFill>
              </a:rPr>
              <a:t>Sexualised violence</a:t>
            </a:r>
            <a:endParaRPr sz="1800">
              <a:solidFill>
                <a:schemeClr val="accent2"/>
              </a:solidFill>
            </a:endParaRPr>
          </a:p>
          <a:p>
            <a:pPr marL="380990" indent="-380990" algn="l">
              <a:buFont typeface="Wingdings"/>
              <a:buChar char="§"/>
              <a:defRPr/>
            </a:pPr>
            <a:r>
              <a:rPr sz="1800" b="0" i="0" u="none"/>
              <a:t>Sexualised violence includes all </a:t>
            </a:r>
            <a:r>
              <a:rPr sz="1800" b="1" i="0" u="none">
                <a:solidFill>
                  <a:schemeClr val="accent2"/>
                </a:solidFill>
              </a:rPr>
              <a:t>sexualised acts</a:t>
            </a:r>
            <a:r>
              <a:rPr sz="1800" b="0" i="0" u="none"/>
              <a:t> which are </a:t>
            </a:r>
            <a:r>
              <a:rPr sz="1800" b="1" i="0" u="none">
                <a:solidFill>
                  <a:schemeClr val="accent2"/>
                </a:solidFill>
              </a:rPr>
              <a:t>imposed or forced upon a person </a:t>
            </a:r>
            <a:endParaRPr/>
          </a:p>
          <a:p>
            <a:pPr marL="380990" indent="-380990" algn="l">
              <a:buFont typeface="Wingdings"/>
              <a:buChar char="§"/>
              <a:defRPr/>
            </a:pPr>
            <a:r>
              <a:rPr sz="1800" b="0" i="0" u="none"/>
              <a:t>Act of aggression and an </a:t>
            </a:r>
            <a:r>
              <a:rPr sz="1800" b="0" i="0" u="none">
                <a:solidFill>
                  <a:schemeClr val="accent2"/>
                </a:solidFill>
              </a:rPr>
              <a:t>a</a:t>
            </a:r>
            <a:r>
              <a:rPr sz="1800" b="1" i="0" u="none">
                <a:solidFill>
                  <a:schemeClr val="accent2"/>
                </a:solidFill>
              </a:rPr>
              <a:t>buse of power</a:t>
            </a:r>
            <a:r>
              <a:rPr sz="1800" b="0" i="0" u="none"/>
              <a:t> does not serve the sexual gratification of the perpetrator</a:t>
            </a:r>
            <a:endParaRPr/>
          </a:p>
          <a:p>
            <a:pPr marL="380990" indent="-380990" algn="l">
              <a:buFont typeface="Wingdings"/>
              <a:buChar char="§"/>
              <a:defRPr/>
            </a:pPr>
            <a:r>
              <a:rPr sz="1800" b="0" i="0" u="none"/>
              <a:t>For example, in sport: Inappropriate looks, comments or touching, up to and including serious sexualised violence</a:t>
            </a:r>
            <a:endParaRPr/>
          </a:p>
          <a:p>
            <a:pPr marL="380990" indent="-380990" algn="l">
              <a:buFont typeface="Wingdings"/>
              <a:buChar char="§"/>
              <a:defRPr/>
            </a:pPr>
            <a:r>
              <a:rPr sz="1800" b="0" i="1" u="none"/>
              <a:t>Sexualised acts against children are always to be classified as sexualised violence!</a:t>
            </a:r>
            <a:endParaRPr sz="1800"/>
          </a:p>
          <a:p>
            <a:pPr algn="l">
              <a:defRPr/>
            </a:pP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15</a:t>
            </a:fld>
            <a:endParaRPr/>
          </a:p>
        </p:txBody>
      </p:sp>
      <p:pic>
        <p:nvPicPr>
          <p:cNvPr id="9" name="Picture 8"/>
          <p:cNvPicPr>
            <a:picLocks noChangeAspect="1"/>
          </p:cNvPicPr>
          <p:nvPr/>
        </p:nvPicPr>
        <p:blipFill>
          <a:blip r:embed="rId3"/>
          <a:stretch/>
        </p:blipFill>
        <p:spPr bwMode="auto">
          <a:xfrm>
            <a:off x="5920956" y="232371"/>
            <a:ext cx="1396676" cy="1401683"/>
          </a:xfrm>
          <a:prstGeom prst="rect">
            <a:avLst/>
          </a:prstGeom>
        </p:spPr>
      </p:pic>
      <p:sp>
        <p:nvSpPr>
          <p:cNvPr id="2" name="Inhaltsplatzhalter 4"/>
          <p:cNvSpPr txBox="1"/>
          <p:nvPr/>
        </p:nvSpPr>
        <p:spPr bwMode="auto">
          <a:xfrm>
            <a:off x="8472264" y="5858108"/>
            <a:ext cx="2492495" cy="523220"/>
          </a:xfrm>
          <a:prstGeom prst="rect">
            <a:avLst/>
          </a:prstGeom>
        </p:spPr>
        <p:txBody>
          <a:bodyPr vert="horz" wrap="square" lIns="0" tIns="45720" rIns="0" bIns="45720" rtlCol="0">
            <a:sp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defTabSz="914400">
              <a:spcBef>
                <a:spcPts val="0"/>
              </a:spcBef>
              <a:buNone/>
              <a:defRPr/>
            </a:pPr>
            <a:r>
              <a:rPr lang="de-DE" sz="1200" b="0" i="0" u="none" strike="noStrike" cap="none" spc="0">
                <a:ln>
                  <a:noFill/>
                </a:ln>
                <a:solidFill>
                  <a:srgbClr val="0053A4"/>
                </a:solidFill>
                <a:latin typeface="Calibri"/>
                <a:cs typeface="Arial"/>
              </a:rPr>
              <a:t>(Ohlert et al., 2020;</a:t>
            </a:r>
            <a:r>
              <a:rPr lang="de-DE"/>
              <a:t> </a:t>
            </a:r>
            <a:r>
              <a:rPr lang="de-DE" sz="1200" b="0" i="0" u="none" strike="noStrike" cap="none" spc="0">
                <a:ln>
                  <a:noFill/>
                </a:ln>
                <a:solidFill>
                  <a:srgbClr val="0053A4"/>
                </a:solidFill>
                <a:latin typeface="Calibri"/>
                <a:cs typeface="Arial"/>
              </a:rPr>
              <a:t>Rulofs</a:t>
            </a:r>
            <a:r>
              <a:rPr lang="de-DE" sz="1200" b="0" i="0" u="none" strike="noStrike" cap="none" spc="0">
                <a:ln>
                  <a:noFill/>
                </a:ln>
                <a:solidFill>
                  <a:srgbClr val="0053A4"/>
                </a:solidFill>
                <a:latin typeface="Calibri"/>
                <a:cs typeface="Arial"/>
              </a:rPr>
              <a:t> et al., 2016; World Health Organisation, 2002)</a:t>
            </a:r>
            <a:endParaRPr sz="1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 name="Inhaltsplatzhalter 4"/>
          <p:cNvSpPr>
            <a:spLocks noGrp="1"/>
          </p:cNvSpPr>
          <p:nvPr>
            <p:ph sz="half" idx="1"/>
          </p:nvPr>
        </p:nvSpPr>
        <p:spPr bwMode="auto"/>
        <p:txBody>
          <a:bodyPr>
            <a:normAutofit/>
          </a:bodyPr>
          <a:lstStyle/>
          <a:p>
            <a:pPr algn="l">
              <a:defRPr/>
            </a:pPr>
            <a:r>
              <a:rPr b="1" i="0" u="none">
                <a:solidFill>
                  <a:schemeClr val="tx1"/>
                </a:solidFill>
              </a:rPr>
              <a:t>"Safe in sport" study (2022) in sports clubs</a:t>
            </a:r>
            <a:endParaRPr b="1">
              <a:solidFill>
                <a:schemeClr val="tx1"/>
              </a:solidFill>
            </a:endParaRPr>
          </a:p>
          <a:p>
            <a:pPr algn="l">
              <a:defRPr/>
            </a:pPr>
            <a:r>
              <a:rPr b="0" i="0" u="none"/>
              <a:t>70% of respondents have experienced interpersonal violence </a:t>
            </a:r>
            <a:r>
              <a:rPr b="1" i="0" u="none">
                <a:solidFill>
                  <a:schemeClr val="accent2"/>
                </a:solidFill>
              </a:rPr>
              <a:t>within</a:t>
            </a:r>
            <a:r>
              <a:rPr b="0" i="0" u="none"/>
              <a:t> within sport</a:t>
            </a:r>
            <a:endParaRPr/>
          </a:p>
          <a:p>
            <a:pPr lvl="1" algn="l">
              <a:defRPr/>
            </a:pPr>
            <a:endParaRPr/>
          </a:p>
          <a:p>
            <a:pPr algn="l">
              <a:defRPr/>
            </a:pPr>
            <a:r>
              <a:rPr b="1" i="0" u="none"/>
              <a:t>Frequency of the individual forms of violence in sport</a:t>
            </a:r>
            <a:endParaRPr/>
          </a:p>
          <a:p>
            <a:pPr marL="177795" lvl="1" indent="0" algn="l">
              <a:buNone/>
              <a:defRPr/>
            </a:pPr>
            <a:endParaRPr/>
          </a:p>
          <a:p>
            <a:pPr algn="l">
              <a:defRPr/>
            </a:pPr>
            <a:endParaRPr/>
          </a:p>
        </p:txBody>
      </p:sp>
      <p:sp>
        <p:nvSpPr>
          <p:cNvPr id="3" name="Foliennummernplatzhalter 2"/>
          <p:cNvSpPr>
            <a:spLocks noGrp="1"/>
          </p:cNvSpPr>
          <p:nvPr>
            <p:ph type="sldNum" sz="quarter" idx="14"/>
          </p:nvPr>
        </p:nvSpPr>
        <p:spPr bwMode="auto"/>
        <p:txBody>
          <a:bodyPr/>
          <a:lstStyle/>
          <a:p>
            <a:pPr algn="r">
              <a:defRPr/>
            </a:pPr>
            <a:fld id="{43AA54D9-B87A-F84D-86CD-6E00C338952B}" type="slidenum">
              <a:rPr/>
              <a:t>16</a:t>
            </a:fld>
            <a:endParaRPr/>
          </a:p>
        </p:txBody>
      </p:sp>
      <p:sp>
        <p:nvSpPr>
          <p:cNvPr id="4" name="Title 2"/>
          <p:cNvSpPr>
            <a:spLocks noGrp="1"/>
          </p:cNvSpPr>
          <p:nvPr>
            <p:ph type="title"/>
          </p:nvPr>
        </p:nvSpPr>
        <p:spPr bwMode="auto"/>
        <p:txBody>
          <a:bodyPr/>
          <a:lstStyle/>
          <a:p>
            <a:pPr algn="l">
              <a:defRPr/>
            </a:pPr>
            <a:r>
              <a:rPr b="1" i="0" u="none"/>
              <a:t>Frequency of interpersonal violence</a:t>
            </a:r>
            <a:endParaRPr/>
          </a:p>
        </p:txBody>
      </p:sp>
      <p:graphicFrame>
        <p:nvGraphicFramePr>
          <p:cNvPr id="2" name="Chart 1"/>
          <p:cNvGraphicFramePr>
            <a:graphicFrameLocks xmlns:a="http://schemas.openxmlformats.org/drawingml/2006/main"/>
          </p:cNvGraphicFramePr>
          <p:nvPr/>
        </p:nvGraphicFramePr>
        <p:xfrm>
          <a:off x="631104" y="3124174"/>
          <a:ext cx="7697144" cy="304113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p:cNvPicPr>
            <a:picLocks noChangeAspect="1"/>
          </p:cNvPicPr>
          <p:nvPr/>
        </p:nvPicPr>
        <p:blipFill>
          <a:blip r:embed="rId4"/>
          <a:stretch/>
        </p:blipFill>
        <p:spPr bwMode="auto">
          <a:xfrm>
            <a:off x="5920956" y="232371"/>
            <a:ext cx="1396676" cy="1401683"/>
          </a:xfrm>
          <a:prstGeom prst="rect">
            <a:avLst/>
          </a:prstGeom>
        </p:spPr>
      </p:pic>
      <p:sp>
        <p:nvSpPr>
          <p:cNvPr id="6" name="Inhaltsplatzhalter 4"/>
          <p:cNvSpPr txBox="1"/>
          <p:nvPr/>
        </p:nvSpPr>
        <p:spPr bwMode="auto">
          <a:xfrm>
            <a:off x="9069258" y="5869682"/>
            <a:ext cx="1851278" cy="295622"/>
          </a:xfrm>
          <a:prstGeom prst="rect">
            <a:avLst/>
          </a:prstGeom>
        </p:spPr>
        <p:txBody>
          <a:bodyPr vert="horz" lIns="0" tIns="45720" rIns="0" bIns="45720" rtlCol="0">
            <a:norm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a:buNone/>
              <a:defRPr/>
            </a:pPr>
            <a:r>
              <a:rPr lang="de-DE" sz="1200">
                <a:latin typeface="Calibri"/>
              </a:rPr>
              <a:t>(</a:t>
            </a:r>
            <a:r>
              <a:rPr lang="de-DE" sz="1200">
                <a:latin typeface="Calibri"/>
              </a:rPr>
              <a:t>Rulofs</a:t>
            </a:r>
            <a:r>
              <a:rPr lang="de-DE" sz="1200">
                <a:latin typeface="Calibri"/>
              </a:rPr>
              <a:t>, Gerlach, et al., 2022)</a:t>
            </a:r>
            <a:endParaRPr sz="1200">
              <a:latin typeface="Calibri"/>
            </a:endParaRPr>
          </a:p>
          <a:p>
            <a:pPr lvl="1" algn="r">
              <a:buFontTx/>
              <a:buChar char="-"/>
              <a:defRPr/>
            </a:pPr>
            <a:endParaRPr lang="de-DE" sz="1200">
              <a:latin typeface="Calibri"/>
            </a:endParaRPr>
          </a:p>
          <a:p>
            <a:pPr marL="177795" lvl="1" indent="0" algn="r">
              <a:buFont typeface="Arial"/>
              <a:buNone/>
              <a:defRPr/>
            </a:pPr>
            <a:endParaRPr lang="de-DE" sz="1200">
              <a:latin typeface="Calibri"/>
            </a:endParaRPr>
          </a:p>
          <a:p>
            <a:pPr algn="r">
              <a:defRPr/>
            </a:pPr>
            <a:endParaRPr lang="de-DE" sz="1200">
              <a:latin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 name="Title 9"/>
          <p:cNvSpPr>
            <a:spLocks noGrp="1"/>
          </p:cNvSpPr>
          <p:nvPr>
            <p:ph type="title"/>
          </p:nvPr>
        </p:nvSpPr>
        <p:spPr bwMode="auto">
          <a:xfrm>
            <a:off x="623391" y="481682"/>
            <a:ext cx="9838232" cy="1006294"/>
          </a:xfrm>
        </p:spPr>
        <p:txBody>
          <a:bodyPr>
            <a:normAutofit/>
          </a:bodyPr>
          <a:lstStyle/>
          <a:p>
            <a:pPr algn="l">
              <a:defRPr/>
            </a:pPr>
            <a:r>
              <a:rPr b="1" i="0" u="none"/>
              <a:t>Overlaps in interpersonal violence</a:t>
            </a:r>
            <a:endParaRPr/>
          </a:p>
        </p:txBody>
      </p:sp>
      <p:sp>
        <p:nvSpPr>
          <p:cNvPr id="5" name="Inhaltsplatzhalter 4"/>
          <p:cNvSpPr>
            <a:spLocks noGrp="1"/>
          </p:cNvSpPr>
          <p:nvPr>
            <p:ph sz="half" idx="1"/>
          </p:nvPr>
        </p:nvSpPr>
        <p:spPr bwMode="auto"/>
        <p:txBody>
          <a:bodyPr>
            <a:normAutofit/>
          </a:bodyPr>
          <a:lstStyle/>
          <a:p>
            <a:pPr marL="0" indent="0" algn="l">
              <a:defRPr/>
            </a:pPr>
            <a:r>
              <a:rPr b="1" i="0" u="none"/>
              <a:t>Overlapping experiences of violence</a:t>
            </a:r>
            <a:endParaRPr b="1"/>
          </a:p>
          <a:p>
            <a:pPr marL="342900" indent="-342900" algn="l">
              <a:buFont typeface="Wingdings"/>
              <a:buChar char="§"/>
              <a:defRPr/>
            </a:pPr>
            <a:endParaRPr/>
          </a:p>
          <a:p>
            <a:pPr marL="342900" indent="-342900" algn="l">
              <a:buFont typeface="Wingdings"/>
              <a:buChar char="§"/>
              <a:defRPr/>
            </a:pPr>
            <a:r>
              <a:rPr b="0" i="0" u="none"/>
              <a:t>Violence rarely occurs alone, but </a:t>
            </a:r>
            <a:r>
              <a:rPr b="1" i="0" u="none">
                <a:solidFill>
                  <a:schemeClr val="accent2"/>
                </a:solidFill>
              </a:rPr>
              <a:t>several forms of violence are often experienced</a:t>
            </a:r>
            <a:endParaRPr/>
          </a:p>
          <a:p>
            <a:pPr algn="l">
              <a:defRPr/>
            </a:pPr>
            <a:endParaRPr/>
          </a:p>
        </p:txBody>
      </p:sp>
      <p:sp>
        <p:nvSpPr>
          <p:cNvPr id="3" name="Foliennummernplatzhalter 2"/>
          <p:cNvSpPr>
            <a:spLocks noGrp="1"/>
          </p:cNvSpPr>
          <p:nvPr>
            <p:ph type="sldNum" sz="quarter" idx="14"/>
          </p:nvPr>
        </p:nvSpPr>
        <p:spPr bwMode="auto"/>
        <p:txBody>
          <a:bodyPr/>
          <a:lstStyle/>
          <a:p>
            <a:pPr algn="r">
              <a:defRPr/>
            </a:pPr>
            <a:fld id="{43AA54D9-B87A-F84D-86CD-6E00C338952B}" type="slidenum">
              <a:rPr/>
              <a:t>17</a:t>
            </a:fld>
            <a:endParaRPr/>
          </a:p>
        </p:txBody>
      </p:sp>
      <p:sp>
        <p:nvSpPr>
          <p:cNvPr id="2" name="Inhaltsplatzhalter 4"/>
          <p:cNvSpPr txBox="1"/>
          <p:nvPr/>
        </p:nvSpPr>
        <p:spPr bwMode="auto">
          <a:xfrm>
            <a:off x="8856853" y="5445224"/>
            <a:ext cx="1268359" cy="278800"/>
          </a:xfrm>
          <a:prstGeom prst="rect">
            <a:avLst/>
          </a:prstGeom>
        </p:spPr>
        <p:txBody>
          <a:bodyPr vert="horz" lIns="0" tIns="45720" rIns="0" bIns="45720" rtlCol="0">
            <a:noAutofit/>
          </a:bodyPr>
          <a:lstStyle>
            <a:lvl1pPr marL="177796" indent="-177796" algn="l" defTabSz="914377">
              <a:lnSpc>
                <a:spcPct val="100000"/>
              </a:lnSpc>
              <a:spcBef>
                <a:spcPts val="600"/>
              </a:spcBef>
              <a:buFont typeface="Arial"/>
              <a:buChar char="•"/>
              <a:defRPr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lvl="1" algn="r">
              <a:buFontTx/>
              <a:buChar char="-"/>
              <a:defRPr/>
            </a:pPr>
            <a:endParaRPr sz="1200"/>
          </a:p>
          <a:p>
            <a:pPr marL="177795" lvl="1" indent="0" algn="r">
              <a:buFont typeface="Arial"/>
              <a:buNone/>
              <a:defRPr/>
            </a:pPr>
            <a:endParaRPr sz="1200"/>
          </a:p>
          <a:p>
            <a:pPr algn="r">
              <a:defRPr/>
            </a:pPr>
            <a:endParaRPr sz="1200"/>
          </a:p>
        </p:txBody>
      </p:sp>
      <p:pic>
        <p:nvPicPr>
          <p:cNvPr id="8" name="Picture 7"/>
          <p:cNvPicPr>
            <a:picLocks noChangeAspect="1"/>
          </p:cNvPicPr>
          <p:nvPr/>
        </p:nvPicPr>
        <p:blipFill>
          <a:blip r:embed="rId3"/>
          <a:stretch/>
        </p:blipFill>
        <p:spPr bwMode="auto">
          <a:xfrm>
            <a:off x="7106615" y="232371"/>
            <a:ext cx="1396676" cy="1401683"/>
          </a:xfrm>
          <a:prstGeom prst="rect">
            <a:avLst/>
          </a:prstGeom>
        </p:spPr>
      </p:pic>
      <p:pic>
        <p:nvPicPr>
          <p:cNvPr id="16" name="Picture 15"/>
          <p:cNvPicPr>
            <a:picLocks noChangeAspect="1"/>
          </p:cNvPicPr>
          <p:nvPr/>
        </p:nvPicPr>
        <p:blipFill>
          <a:blip r:embed="rId4"/>
          <a:stretch/>
        </p:blipFill>
        <p:spPr bwMode="auto">
          <a:xfrm>
            <a:off x="2478465" y="2715483"/>
            <a:ext cx="6408712" cy="3594074"/>
          </a:xfrm>
          <a:prstGeom prst="rect">
            <a:avLst/>
          </a:prstGeom>
        </p:spPr>
      </p:pic>
      <p:sp>
        <p:nvSpPr>
          <p:cNvPr id="18" name="Inhaltsplatzhalter 4"/>
          <p:cNvSpPr txBox="1"/>
          <p:nvPr/>
        </p:nvSpPr>
        <p:spPr bwMode="auto">
          <a:xfrm>
            <a:off x="9069258" y="5869682"/>
            <a:ext cx="1851278" cy="295622"/>
          </a:xfrm>
          <a:prstGeom prst="rect">
            <a:avLst/>
          </a:prstGeom>
        </p:spPr>
        <p:txBody>
          <a:bodyPr vert="horz" lIns="0" tIns="45720" rIns="0" bIns="45720" rtlCol="0">
            <a:norm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a:buNone/>
              <a:defRPr/>
            </a:pPr>
            <a:r>
              <a:rPr lang="de-DE" sz="1200">
                <a:latin typeface="Calibri"/>
              </a:rPr>
              <a:t>(Ohlert et al., 2020)</a:t>
            </a:r>
            <a:endParaRPr/>
          </a:p>
          <a:p>
            <a:pPr marL="177795" lvl="1" indent="0" algn="r">
              <a:buFont typeface="Arial"/>
              <a:buNone/>
              <a:defRPr/>
            </a:pPr>
            <a:endParaRPr lang="de-DE" sz="1200">
              <a:latin typeface="Calibri"/>
            </a:endParaRPr>
          </a:p>
          <a:p>
            <a:pPr algn="r">
              <a:defRPr/>
            </a:pPr>
            <a:endParaRPr lang="de-DE" sz="1200">
              <a:latin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t>Violence in competitive and recreational sport</a:t>
            </a:r>
            <a:endParaRPr/>
          </a:p>
        </p:txBody>
      </p:sp>
      <p:sp>
        <p:nvSpPr>
          <p:cNvPr id="4" name="Content Placeholder 3"/>
          <p:cNvSpPr>
            <a:spLocks noGrp="1"/>
          </p:cNvSpPr>
          <p:nvPr>
            <p:ph sz="half" idx="1"/>
          </p:nvPr>
        </p:nvSpPr>
        <p:spPr bwMode="auto"/>
        <p:txBody>
          <a:bodyPr/>
          <a:lstStyle/>
          <a:p>
            <a:pPr marL="342900" indent="-342900" algn="l">
              <a:buClr>
                <a:schemeClr val="accent3"/>
              </a:buClr>
              <a:buFont typeface="Wingdings"/>
              <a:buChar char="§"/>
              <a:defRPr/>
            </a:pPr>
            <a:r>
              <a:rPr b="1" i="0" u="none">
                <a:solidFill>
                  <a:schemeClr val="accent2"/>
                </a:solidFill>
              </a:rPr>
              <a:t>Few differences </a:t>
            </a:r>
            <a:r>
              <a:rPr b="0" i="0" u="none"/>
              <a:t>between recreational and competitive sport:</a:t>
            </a:r>
            <a:endParaRPr/>
          </a:p>
          <a:p>
            <a:pPr algn="l">
              <a:defRPr/>
            </a:pP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18</a:t>
            </a:fld>
            <a:endParaRPr/>
          </a:p>
        </p:txBody>
      </p:sp>
      <p:graphicFrame>
        <p:nvGraphicFramePr>
          <p:cNvPr id="7" name="Chart 6"/>
          <p:cNvGraphicFramePr>
            <a:graphicFrameLocks xmlns:a="http://schemas.openxmlformats.org/drawingml/2006/main"/>
          </p:cNvGraphicFramePr>
          <p:nvPr/>
        </p:nvGraphicFramePr>
        <p:xfrm>
          <a:off x="1930991" y="2265273"/>
          <a:ext cx="7222112" cy="3645437"/>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p:cNvPicPr>
            <a:picLocks noChangeAspect="1"/>
          </p:cNvPicPr>
          <p:nvPr/>
        </p:nvPicPr>
        <p:blipFill>
          <a:blip r:embed="rId4"/>
          <a:stretch/>
        </p:blipFill>
        <p:spPr bwMode="auto">
          <a:xfrm>
            <a:off x="7824849" y="246448"/>
            <a:ext cx="1396676" cy="1401683"/>
          </a:xfrm>
          <a:prstGeom prst="rect">
            <a:avLst/>
          </a:prstGeom>
        </p:spPr>
      </p:pic>
      <p:sp>
        <p:nvSpPr>
          <p:cNvPr id="2" name="Inhaltsplatzhalter 4"/>
          <p:cNvSpPr txBox="1"/>
          <p:nvPr/>
        </p:nvSpPr>
        <p:spPr bwMode="auto">
          <a:xfrm>
            <a:off x="9192344" y="5869682"/>
            <a:ext cx="1851278" cy="295622"/>
          </a:xfrm>
          <a:prstGeom prst="rect">
            <a:avLst/>
          </a:prstGeom>
        </p:spPr>
        <p:txBody>
          <a:bodyPr vert="horz" lIns="0" tIns="45720" rIns="0" bIns="45720" rtlCol="0">
            <a:norm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a:buNone/>
              <a:defRPr/>
            </a:pPr>
            <a:r>
              <a:rPr lang="de-DE" sz="1200">
                <a:latin typeface="Calibri"/>
              </a:rPr>
              <a:t>(</a:t>
            </a:r>
            <a:r>
              <a:rPr lang="de-DE" sz="1200">
                <a:latin typeface="Calibri"/>
              </a:rPr>
              <a:t>Rulofs</a:t>
            </a:r>
            <a:r>
              <a:rPr lang="de-DE" sz="1200">
                <a:latin typeface="Calibri"/>
              </a:rPr>
              <a:t>, Gerlach, et al., 2022)</a:t>
            </a:r>
            <a:endParaRPr sz="1200">
              <a:latin typeface="Calibri"/>
            </a:endParaRPr>
          </a:p>
          <a:p>
            <a:pPr lvl="1" algn="r">
              <a:buFontTx/>
              <a:buChar char="-"/>
              <a:defRPr/>
            </a:pPr>
            <a:endParaRPr lang="de-DE" sz="1200">
              <a:latin typeface="Calibri"/>
            </a:endParaRPr>
          </a:p>
          <a:p>
            <a:pPr marL="177795" lvl="1" indent="0" algn="r">
              <a:buFont typeface="Arial"/>
              <a:buNone/>
              <a:defRPr/>
            </a:pPr>
            <a:endParaRPr lang="de-DE" sz="1200">
              <a:latin typeface="Calibri"/>
            </a:endParaRPr>
          </a:p>
          <a:p>
            <a:pPr algn="r">
              <a:defRPr/>
            </a:pPr>
            <a:endParaRPr lang="de-DE" sz="1200">
              <a:latin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t>Place, context and perpetrators</a:t>
            </a:r>
            <a:endParaRPr/>
          </a:p>
        </p:txBody>
      </p:sp>
      <p:sp>
        <p:nvSpPr>
          <p:cNvPr id="4" name="Content Placeholder 3"/>
          <p:cNvSpPr>
            <a:spLocks noGrp="1"/>
          </p:cNvSpPr>
          <p:nvPr>
            <p:ph sz="half" idx="1"/>
          </p:nvPr>
        </p:nvSpPr>
        <p:spPr bwMode="auto"/>
        <p:txBody>
          <a:bodyPr/>
          <a:lstStyle/>
          <a:p>
            <a:pPr algn="l">
              <a:defRPr/>
            </a:pPr>
            <a:r>
              <a:rPr b="1" i="0" u="none"/>
              <a:t>Place and context</a:t>
            </a:r>
            <a:endParaRPr/>
          </a:p>
          <a:p>
            <a:pPr marL="342900" indent="-342900" algn="l">
              <a:buFont typeface="Wingdings"/>
              <a:buChar char="§"/>
              <a:defRPr/>
            </a:pPr>
            <a:r>
              <a:rPr b="0" i="0" u="none"/>
              <a:t>Experiences of violence are very often </a:t>
            </a:r>
            <a:r>
              <a:rPr b="1" i="0" u="none">
                <a:solidFill>
                  <a:schemeClr val="accent2"/>
                </a:solidFill>
              </a:rPr>
              <a:t>sports clubs</a:t>
            </a:r>
            <a:r>
              <a:rPr b="0" i="0" u="none"/>
              <a:t> made </a:t>
            </a:r>
            <a:endParaRPr/>
          </a:p>
          <a:p>
            <a:pPr marL="342900" indent="-342900" algn="l">
              <a:buFont typeface="Wingdings"/>
              <a:buChar char="§"/>
              <a:defRPr/>
            </a:pPr>
            <a:r>
              <a:rPr b="0" i="0" u="none"/>
              <a:t>Before, during or after the </a:t>
            </a:r>
            <a:r>
              <a:rPr b="1" i="0" u="none">
                <a:solidFill>
                  <a:schemeClr val="accent2"/>
                </a:solidFill>
              </a:rPr>
              <a:t>regular training </a:t>
            </a:r>
            <a:endParaRPr/>
          </a:p>
          <a:p>
            <a:pPr marL="342900" indent="-342900" algn="l">
              <a:buFont typeface="Wingdings"/>
              <a:buChar char="§"/>
              <a:defRPr/>
            </a:pPr>
            <a:r>
              <a:rPr b="0" i="0" u="none"/>
              <a:t>They usually take place within the </a:t>
            </a:r>
            <a:r>
              <a:rPr b="0" i="0" u="none">
                <a:solidFill>
                  <a:schemeClr val="accent2"/>
                </a:solidFill>
              </a:rPr>
              <a:t>s</a:t>
            </a:r>
            <a:r>
              <a:rPr b="1" i="0" u="none">
                <a:solidFill>
                  <a:schemeClr val="accent2"/>
                </a:solidFill>
              </a:rPr>
              <a:t>ports facility</a:t>
            </a:r>
            <a:r>
              <a:rPr b="0" i="0" u="none"/>
              <a:t> (e.g. gymnasium)</a:t>
            </a:r>
            <a:endParaRPr/>
          </a:p>
          <a:p>
            <a:pPr marL="342900" indent="-342900" algn="l">
              <a:buFont typeface="Wingdings"/>
              <a:buChar char="§"/>
              <a:defRPr/>
            </a:pPr>
            <a:r>
              <a:rPr b="0" i="0" u="none"/>
              <a:t>Other rooms include changing rooms, showers and treatment rooms</a:t>
            </a:r>
            <a:endParaRPr/>
          </a:p>
          <a:p>
            <a:pPr marL="285750" indent="-285750" algn="l">
              <a:buFont typeface="Arial"/>
              <a:buChar char="•"/>
              <a:defRPr/>
            </a:pPr>
            <a:endParaRPr/>
          </a:p>
          <a:p>
            <a:pPr marL="285750" indent="-285750" algn="l">
              <a:buFont typeface="Arial"/>
              <a:buChar char="•"/>
              <a:defRPr/>
            </a:pPr>
            <a:endParaRPr/>
          </a:p>
          <a:p>
            <a:pPr algn="l">
              <a:defRPr/>
            </a:pPr>
            <a:r>
              <a:rPr b="1" i="0" u="none"/>
              <a:t>Perpetrators</a:t>
            </a:r>
            <a:endParaRPr/>
          </a:p>
          <a:p>
            <a:pPr marL="342900" indent="-342900" algn="l">
              <a:buFont typeface="Wingdings"/>
              <a:buChar char="§"/>
              <a:defRPr/>
            </a:pPr>
            <a:r>
              <a:rPr b="0" i="0" u="none"/>
              <a:t>Perpetrators are most often </a:t>
            </a:r>
            <a:r>
              <a:rPr b="1" i="0" u="none">
                <a:solidFill>
                  <a:schemeClr val="accent2"/>
                </a:solidFill>
              </a:rPr>
              <a:t>team colleagues </a:t>
            </a:r>
            <a:r>
              <a:rPr b="0" i="0" u="none"/>
              <a:t>or </a:t>
            </a:r>
            <a:r>
              <a:rPr b="1" i="0" u="none">
                <a:solidFill>
                  <a:schemeClr val="accent2"/>
                </a:solidFill>
              </a:rPr>
              <a:t>(co-)coaches</a:t>
            </a:r>
            <a:endParaRPr/>
          </a:p>
          <a:p>
            <a:pPr marL="342900" indent="-342900" algn="l">
              <a:buFont typeface="Wingdings"/>
              <a:buChar char="§"/>
              <a:defRPr/>
            </a:pPr>
            <a:r>
              <a:rPr b="0" i="0" u="none"/>
              <a:t>Individual or group offences possible</a:t>
            </a:r>
            <a:endParaRPr/>
          </a:p>
          <a:p>
            <a:pPr marL="342900" indent="-342900" algn="l">
              <a:buFont typeface="Wingdings"/>
              <a:buChar char="§"/>
              <a:defRPr/>
            </a:pPr>
            <a:r>
              <a:rPr b="0" i="0" u="none"/>
              <a:t>Gender of the perpetrators: There are </a:t>
            </a:r>
            <a:r>
              <a:rPr b="1" i="0" u="none">
                <a:solidFill>
                  <a:schemeClr val="accent2"/>
                </a:solidFill>
              </a:rPr>
              <a:t>both male and female perpetrators</a:t>
            </a:r>
            <a:r>
              <a:rPr b="1" i="0" u="none"/>
              <a:t>;</a:t>
            </a:r>
            <a:r>
              <a:rPr b="0" i="0" u="none"/>
              <a:t> physical and sexualised violence by male perpetrators more frequent</a:t>
            </a:r>
            <a:endParaRPr/>
          </a:p>
          <a:p>
            <a:pPr marL="342900" indent="-342900" algn="l">
              <a:buFont typeface="Arial"/>
              <a:buChar char="•"/>
              <a:defRPr/>
            </a:pP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19</a:t>
            </a:fld>
            <a:endParaRPr/>
          </a:p>
        </p:txBody>
      </p:sp>
      <p:pic>
        <p:nvPicPr>
          <p:cNvPr id="9" name="Picture 8"/>
          <p:cNvPicPr>
            <a:picLocks noChangeAspect="1"/>
          </p:cNvPicPr>
          <p:nvPr/>
        </p:nvPicPr>
        <p:blipFill>
          <a:blip r:embed="rId3"/>
          <a:stretch/>
        </p:blipFill>
        <p:spPr bwMode="auto">
          <a:xfrm>
            <a:off x="8211616" y="47223"/>
            <a:ext cx="2708920" cy="2708920"/>
          </a:xfrm>
          <a:prstGeom prst="rect">
            <a:avLst/>
          </a:prstGeom>
        </p:spPr>
      </p:pic>
      <p:sp>
        <p:nvSpPr>
          <p:cNvPr id="2" name="TextBox 6"/>
          <p:cNvSpPr txBox="1"/>
          <p:nvPr/>
        </p:nvSpPr>
        <p:spPr bwMode="auto">
          <a:xfrm>
            <a:off x="9120336" y="5877272"/>
            <a:ext cx="2016224" cy="461665"/>
          </a:xfrm>
          <a:prstGeom prst="rect">
            <a:avLst/>
          </a:prstGeom>
          <a:noFill/>
        </p:spPr>
        <p:txBody>
          <a:bodyPr wrap="square" rtlCol="0">
            <a:spAutoFit/>
          </a:bodyPr>
          <a:lstStyle/>
          <a:p>
            <a:pPr marL="0" indent="0" algn="r">
              <a:buNone/>
              <a:defRPr/>
            </a:pPr>
            <a:r>
              <a:rPr lang="de-DE" sz="1200">
                <a:latin typeface="Calibri"/>
              </a:rPr>
              <a:t>(</a:t>
            </a:r>
            <a:r>
              <a:rPr lang="de-DE" sz="1200">
                <a:latin typeface="Calibri"/>
              </a:rPr>
              <a:t>Rulofs</a:t>
            </a:r>
            <a:r>
              <a:rPr lang="de-DE" sz="1200">
                <a:latin typeface="Calibri"/>
              </a:rPr>
              <a:t>, Gerlach, et al., 2022</a:t>
            </a:r>
            <a:r>
              <a:rPr lang="de-DE" sz="1200"/>
              <a:t>; </a:t>
            </a:r>
            <a:r>
              <a:rPr lang="en-GB" sz="1200"/>
              <a:t>Hartill</a:t>
            </a:r>
            <a:r>
              <a:rPr lang="en-GB" sz="1200"/>
              <a:t> et al., 2023)</a:t>
            </a:r>
            <a:endParaRPr lang="de-DE" sz="1200">
              <a:latin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lgn="l">
              <a:defRPr/>
            </a:pPr>
            <a:r>
              <a:rPr b="1" i="0" u="none">
                <a:highlight>
                  <a:srgbClr val="FFFF00"/>
                </a:highlight>
              </a:rPr>
              <a:t>((Delete if </a:t>
            </a:r>
            <a:r>
              <a:rPr lang="en-GB" b="1" i="0" u="none">
                <a:highlight>
                  <a:srgbClr val="FFFF00"/>
                </a:highlight>
              </a:rPr>
              <a:t>un</a:t>
            </a:r>
            <a:r>
              <a:rPr b="1" i="0" u="none">
                <a:highlight>
                  <a:srgbClr val="FFFF00"/>
                </a:highlight>
              </a:rPr>
              <a:t>necessary: Personal introduction))</a:t>
            </a:r>
            <a:endParaRPr/>
          </a:p>
        </p:txBody>
      </p:sp>
      <p:sp>
        <p:nvSpPr>
          <p:cNvPr id="3" name="Content Placeholder 2"/>
          <p:cNvSpPr>
            <a:spLocks noGrp="1"/>
          </p:cNvSpPr>
          <p:nvPr>
            <p:ph idx="1"/>
          </p:nvPr>
        </p:nvSpPr>
        <p:spPr bwMode="auto"/>
        <p:txBody>
          <a:bodyPr/>
          <a:lstStyle/>
          <a:p>
            <a:pPr marL="342900" indent="-342900" algn="l">
              <a:buFont typeface="Wingdings"/>
              <a:buChar char="§"/>
              <a:defRPr/>
            </a:pPr>
            <a:r>
              <a:rPr b="0" i="0" u="none">
                <a:highlight>
                  <a:srgbClr val="FFFF00"/>
                </a:highlight>
              </a:rPr>
              <a:t>Name</a:t>
            </a:r>
            <a:endParaRPr/>
          </a:p>
          <a:p>
            <a:pPr marL="342900" indent="-342900" algn="l">
              <a:buFont typeface="Wingdings"/>
              <a:buChar char="§"/>
              <a:defRPr/>
            </a:pPr>
            <a:r>
              <a:rPr b="0" i="0" u="none">
                <a:highlight>
                  <a:srgbClr val="FFFF00"/>
                </a:highlight>
              </a:rPr>
              <a:t>Profession</a:t>
            </a:r>
            <a:endParaRPr/>
          </a:p>
          <a:p>
            <a:pPr marL="342900" indent="-342900" algn="l">
              <a:buFont typeface="Wingdings"/>
              <a:buChar char="§"/>
              <a:defRPr/>
            </a:pPr>
            <a:r>
              <a:rPr b="0" i="0" u="none">
                <a:highlight>
                  <a:srgbClr val="FFFF00"/>
                </a:highlight>
              </a:rPr>
              <a:t>(insert further background info if desired...)</a:t>
            </a:r>
            <a:endParaRPr/>
          </a:p>
          <a:p>
            <a:pPr marL="342900" indent="-342900" algn="l">
              <a:buFont typeface="Wingdings"/>
              <a:buChar char="§"/>
              <a:defRPr/>
            </a:pPr>
            <a:r>
              <a:rPr b="0" i="0" u="none">
                <a:highlight>
                  <a:srgbClr val="FFFF00"/>
                </a:highlight>
              </a:rPr>
              <a:t>If applicable. Contact possibility</a:t>
            </a:r>
            <a:endParaRPr/>
          </a:p>
        </p:txBody>
      </p:sp>
      <p:sp>
        <p:nvSpPr>
          <p:cNvPr id="6" name="Slide Number Placeholder 5"/>
          <p:cNvSpPr>
            <a:spLocks noGrp="1"/>
          </p:cNvSpPr>
          <p:nvPr>
            <p:ph type="sldNum" sz="quarter" idx="12"/>
          </p:nvPr>
        </p:nvSpPr>
        <p:spPr bwMode="auto"/>
        <p:txBody>
          <a:bodyPr/>
          <a:lstStyle/>
          <a:p>
            <a:pPr algn="r">
              <a:defRPr/>
            </a:pPr>
            <a:fld id="{BC6ACECB-09E2-B148-A321-B1DE9C880DE8}" type="slidenum">
              <a:rPr/>
              <a:t>2</a:t>
            </a:fld>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t>Characteristics of the persons affected in sport</a:t>
            </a:r>
            <a:endParaRPr/>
          </a:p>
        </p:txBody>
      </p:sp>
      <p:sp>
        <p:nvSpPr>
          <p:cNvPr id="4" name="Content Placeholder 3"/>
          <p:cNvSpPr>
            <a:spLocks noGrp="1"/>
          </p:cNvSpPr>
          <p:nvPr>
            <p:ph sz="half" idx="1"/>
          </p:nvPr>
        </p:nvSpPr>
        <p:spPr bwMode="auto"/>
        <p:txBody>
          <a:bodyPr>
            <a:normAutofit fontScale="92500" lnSpcReduction="10000"/>
          </a:bodyPr>
          <a:lstStyle/>
          <a:p>
            <a:pPr algn="l">
              <a:defRPr/>
            </a:pPr>
            <a:r>
              <a:rPr sz="1900" b="1" i="0" u="none"/>
              <a:t>Age:</a:t>
            </a:r>
            <a:endParaRPr sz="1900"/>
          </a:p>
          <a:p>
            <a:pPr marL="342900" indent="-342900" algn="l">
              <a:buFont typeface="Wingdings"/>
              <a:buChar char="§"/>
              <a:defRPr/>
            </a:pPr>
            <a:r>
              <a:rPr sz="1900" b="0" i="0" u="none"/>
              <a:t>Assaults </a:t>
            </a:r>
            <a:r>
              <a:rPr sz="1900" b="1" i="0" u="none">
                <a:solidFill>
                  <a:schemeClr val="accent2"/>
                </a:solidFill>
              </a:rPr>
              <a:t>begin</a:t>
            </a:r>
            <a:r>
              <a:rPr sz="1900" b="0" i="0" u="none"/>
              <a:t> mostly in childhood or adolescence</a:t>
            </a:r>
            <a:endParaRPr sz="1900"/>
          </a:p>
          <a:p>
            <a:pPr marL="342900" indent="-342900" algn="l">
              <a:buFont typeface="Wingdings"/>
              <a:buChar char="§"/>
              <a:defRPr/>
            </a:pPr>
            <a:r>
              <a:rPr sz="1900" b="0" i="0" u="none"/>
              <a:t>Continuation </a:t>
            </a:r>
            <a:r>
              <a:rPr sz="1900" b="1" i="0" u="none">
                <a:solidFill>
                  <a:schemeClr val="accent2"/>
                </a:solidFill>
              </a:rPr>
              <a:t>into adulthood </a:t>
            </a:r>
            <a:endParaRPr sz="1900"/>
          </a:p>
          <a:p>
            <a:pPr marL="342900" indent="-342900" algn="l">
              <a:buFont typeface="Arial"/>
              <a:buChar char="•"/>
              <a:defRPr/>
            </a:pPr>
            <a:endParaRPr sz="1900"/>
          </a:p>
          <a:p>
            <a:pPr marL="0" indent="0" algn="l">
              <a:buNone/>
              <a:defRPr/>
            </a:pPr>
            <a:r>
              <a:rPr sz="1900" b="1" i="0" u="none"/>
              <a:t>Gender:</a:t>
            </a:r>
            <a:endParaRPr sz="1900"/>
          </a:p>
          <a:p>
            <a:pPr marL="342900" indent="-342900" algn="l">
              <a:buFont typeface="Wingdings"/>
              <a:buChar char="§"/>
              <a:defRPr/>
            </a:pPr>
            <a:r>
              <a:rPr sz="1900" b="0" i="0" u="none"/>
              <a:t>Men (64%) </a:t>
            </a:r>
            <a:r>
              <a:rPr sz="1900" b="1" i="0" u="none">
                <a:solidFill>
                  <a:schemeClr val="accent2"/>
                </a:solidFill>
              </a:rPr>
              <a:t>similarly affected </a:t>
            </a:r>
            <a:r>
              <a:rPr sz="1900" b="0" i="0" u="none"/>
              <a:t>as women (77%)</a:t>
            </a:r>
            <a:endParaRPr sz="1900"/>
          </a:p>
          <a:p>
            <a:pPr marL="342900" indent="-342900" algn="l">
              <a:buFont typeface="Wingdings"/>
              <a:buChar char="§"/>
              <a:defRPr/>
            </a:pPr>
            <a:r>
              <a:rPr sz="1900" b="0" i="0" u="none"/>
              <a:t>The difference lies in the form of violence: Women experience sexualised violence and neglect much more frequently than men in sport</a:t>
            </a:r>
            <a:endParaRPr/>
          </a:p>
          <a:p>
            <a:pPr marL="0" indent="0" algn="l">
              <a:buNone/>
              <a:defRPr/>
            </a:pPr>
            <a:endParaRPr sz="1900" b="1"/>
          </a:p>
          <a:p>
            <a:pPr marL="0" indent="0" algn="l">
              <a:buNone/>
              <a:defRPr/>
            </a:pPr>
            <a:r>
              <a:rPr sz="1900" b="1" i="0" u="none"/>
              <a:t>Sexual orientation:</a:t>
            </a:r>
            <a:endParaRPr sz="1900"/>
          </a:p>
          <a:p>
            <a:pPr marL="342900" indent="-342900" algn="l">
              <a:buFont typeface="Wingdings"/>
              <a:buChar char="§"/>
              <a:defRPr/>
            </a:pPr>
            <a:r>
              <a:rPr sz="1900" b="0" i="0" u="none"/>
              <a:t>Particularly </a:t>
            </a:r>
            <a:r>
              <a:rPr sz="1900" b="1" i="0" u="none">
                <a:solidFill>
                  <a:schemeClr val="accent2"/>
                </a:solidFill>
              </a:rPr>
              <a:t>vulnerable groups of people </a:t>
            </a:r>
            <a:r>
              <a:rPr sz="1900" b="0" i="0" u="none"/>
              <a:t>in sport are people who are </a:t>
            </a:r>
            <a:r>
              <a:rPr sz="1900" b="1" i="0" u="none">
                <a:solidFill>
                  <a:schemeClr val="accent2"/>
                </a:solidFill>
              </a:rPr>
              <a:t>not heterosexual </a:t>
            </a:r>
            <a:r>
              <a:rPr sz="1900" b="0" i="0" u="none"/>
              <a:t>(82%)</a:t>
            </a:r>
            <a:endParaRPr sz="1900"/>
          </a:p>
          <a:p>
            <a:pPr algn="l">
              <a:defRPr/>
            </a:pPr>
            <a:endParaRPr sz="1900"/>
          </a:p>
          <a:p>
            <a:pPr algn="l">
              <a:defRPr/>
            </a:pPr>
            <a:r>
              <a:rPr sz="1900" b="1" i="0" u="none"/>
              <a:t>Disability:</a:t>
            </a:r>
            <a:endParaRPr sz="1900"/>
          </a:p>
          <a:p>
            <a:pPr marL="342900" indent="-342900" algn="l">
              <a:buFont typeface="Wingdings"/>
              <a:buChar char="§"/>
              <a:defRPr/>
            </a:pPr>
            <a:r>
              <a:rPr sz="1900" b="0" i="0" u="none"/>
              <a:t>People </a:t>
            </a:r>
            <a:r>
              <a:rPr sz="1900" b="1" i="0" u="none">
                <a:solidFill>
                  <a:schemeClr val="accent2"/>
                </a:solidFill>
              </a:rPr>
              <a:t>with disabilities </a:t>
            </a:r>
            <a:r>
              <a:rPr sz="1900" b="0" i="0" u="none"/>
              <a:t>suffer violence </a:t>
            </a:r>
            <a:r>
              <a:rPr sz="1900" b="1" i="0" u="none">
                <a:solidFill>
                  <a:schemeClr val="accent2"/>
                </a:solidFill>
              </a:rPr>
              <a:t>more often</a:t>
            </a:r>
            <a:r>
              <a:rPr sz="1900" b="0" i="0" u="none"/>
              <a:t> than people without disabilities</a:t>
            </a:r>
            <a:endParaRPr sz="1900"/>
          </a:p>
          <a:p>
            <a:pPr algn="l">
              <a:defRPr/>
            </a:pPr>
            <a:endParaRPr sz="1900"/>
          </a:p>
          <a:p>
            <a:pPr algn="l">
              <a:defRPr/>
            </a:pPr>
            <a:r>
              <a:rPr sz="1900" b="1" i="0" u="none"/>
              <a:t>Sport type:</a:t>
            </a:r>
            <a:endParaRPr sz="1900"/>
          </a:p>
          <a:p>
            <a:pPr marL="342900" indent="-342900" algn="l">
              <a:buFont typeface="Wingdings"/>
              <a:buChar char="§"/>
              <a:defRPr/>
            </a:pPr>
            <a:r>
              <a:rPr sz="1900" b="0" i="0" u="none"/>
              <a:t>Interpersonal violence occurs in </a:t>
            </a:r>
            <a:r>
              <a:rPr sz="1900" b="1" i="0" u="none">
                <a:solidFill>
                  <a:schemeClr val="accent2"/>
                </a:solidFill>
              </a:rPr>
              <a:t>all sports </a:t>
            </a:r>
            <a:r>
              <a:rPr sz="1900" b="0" i="0" u="none"/>
              <a:t>to a comparable extent</a:t>
            </a:r>
            <a:endParaRPr/>
          </a:p>
          <a:p>
            <a:pPr marL="342900" indent="-342900" algn="l">
              <a:buFont typeface="Arial"/>
              <a:buChar char="•"/>
              <a:defRPr/>
            </a:pP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20</a:t>
            </a:fld>
            <a:endParaRPr/>
          </a:p>
        </p:txBody>
      </p:sp>
      <p:pic>
        <p:nvPicPr>
          <p:cNvPr id="8" name="Picture 7"/>
          <p:cNvPicPr>
            <a:picLocks noChangeAspect="1"/>
          </p:cNvPicPr>
          <p:nvPr/>
        </p:nvPicPr>
        <p:blipFill>
          <a:blip r:embed="rId3"/>
          <a:stretch/>
        </p:blipFill>
        <p:spPr bwMode="auto">
          <a:xfrm>
            <a:off x="8211616" y="47223"/>
            <a:ext cx="2708920" cy="2708920"/>
          </a:xfrm>
          <a:prstGeom prst="rect">
            <a:avLst/>
          </a:prstGeom>
        </p:spPr>
      </p:pic>
      <p:sp>
        <p:nvSpPr>
          <p:cNvPr id="5" name="Inhaltsplatzhalter 4"/>
          <p:cNvSpPr txBox="1"/>
          <p:nvPr/>
        </p:nvSpPr>
        <p:spPr bwMode="auto">
          <a:xfrm>
            <a:off x="9192344" y="5869682"/>
            <a:ext cx="1851278" cy="295622"/>
          </a:xfrm>
          <a:prstGeom prst="rect">
            <a:avLst/>
          </a:prstGeom>
        </p:spPr>
        <p:txBody>
          <a:bodyPr vert="horz" lIns="0" tIns="45720" rIns="0" bIns="45720" rtlCol="0">
            <a:norm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a:buNone/>
              <a:defRPr/>
            </a:pPr>
            <a:r>
              <a:rPr lang="de-DE" sz="1200">
                <a:latin typeface="Calibri"/>
              </a:rPr>
              <a:t>(</a:t>
            </a:r>
            <a:r>
              <a:rPr lang="de-DE" sz="1200">
                <a:latin typeface="Calibri"/>
              </a:rPr>
              <a:t>Rulofs</a:t>
            </a:r>
            <a:r>
              <a:rPr lang="de-DE" sz="1200">
                <a:latin typeface="Calibri"/>
              </a:rPr>
              <a:t>, Gerlach, et al., 2022)</a:t>
            </a:r>
            <a:endParaRPr sz="1200">
              <a:latin typeface="Calibri"/>
            </a:endParaRPr>
          </a:p>
          <a:p>
            <a:pPr lvl="1" algn="r">
              <a:buFontTx/>
              <a:buChar char="-"/>
              <a:defRPr/>
            </a:pPr>
            <a:endParaRPr lang="de-DE" sz="1200">
              <a:latin typeface="Calibri"/>
            </a:endParaRPr>
          </a:p>
          <a:p>
            <a:pPr marL="177795" lvl="1" indent="0" algn="r">
              <a:buFont typeface="Arial"/>
              <a:buNone/>
              <a:defRPr/>
            </a:pPr>
            <a:endParaRPr lang="de-DE" sz="1200">
              <a:latin typeface="Calibri"/>
            </a:endParaRPr>
          </a:p>
          <a:p>
            <a:pPr algn="r">
              <a:defRPr/>
            </a:pPr>
            <a:endParaRPr lang="de-DE" sz="1200">
              <a:latin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el 2"/>
          <p:cNvSpPr>
            <a:spLocks noGrp="1"/>
          </p:cNvSpPr>
          <p:nvPr>
            <p:ph type="title"/>
          </p:nvPr>
        </p:nvSpPr>
        <p:spPr bwMode="auto"/>
        <p:txBody>
          <a:bodyPr/>
          <a:lstStyle/>
          <a:p>
            <a:pPr algn="l">
              <a:defRPr/>
            </a:pPr>
            <a:r>
              <a:rPr b="1" i="0" u="none"/>
              <a:t>Consequences of interpersonal violence</a:t>
            </a:r>
            <a:endParaRPr/>
          </a:p>
        </p:txBody>
      </p:sp>
      <p:sp>
        <p:nvSpPr>
          <p:cNvPr id="4" name="Inhaltsplatzhalter 3"/>
          <p:cNvSpPr>
            <a:spLocks noGrp="1"/>
          </p:cNvSpPr>
          <p:nvPr>
            <p:ph sz="half" idx="1"/>
          </p:nvPr>
        </p:nvSpPr>
        <p:spPr bwMode="auto">
          <a:xfrm>
            <a:off x="623391" y="1599979"/>
            <a:ext cx="9837312" cy="4179543"/>
          </a:xfrm>
        </p:spPr>
        <p:txBody>
          <a:bodyPr>
            <a:normAutofit lnSpcReduction="10000"/>
          </a:bodyPr>
          <a:lstStyle/>
          <a:p>
            <a:pPr algn="l">
              <a:defRPr/>
            </a:pPr>
            <a:r>
              <a:rPr b="1" i="0" u="none">
                <a:solidFill>
                  <a:schemeClr val="tx1"/>
                </a:solidFill>
              </a:rPr>
              <a:t>Effects of interperso</a:t>
            </a:r>
            <a:r>
              <a:rPr b="1" i="0" u="none">
                <a:solidFill>
                  <a:schemeClr val="accent3"/>
                </a:solidFill>
              </a:rPr>
              <a:t>nal</a:t>
            </a:r>
            <a:r>
              <a:rPr b="1" i="0" u="none">
                <a:solidFill>
                  <a:schemeClr val="tx1"/>
                </a:solidFill>
              </a:rPr>
              <a:t> violence on behaviour in sport:</a:t>
            </a:r>
            <a:endParaRPr>
              <a:solidFill>
                <a:schemeClr val="tx1"/>
              </a:solidFill>
            </a:endParaRPr>
          </a:p>
          <a:p>
            <a:pPr marL="342900" indent="-342900" algn="l">
              <a:buClr>
                <a:schemeClr val="accent3"/>
              </a:buClr>
              <a:buFont typeface="Wingdings"/>
              <a:buChar char="§"/>
              <a:defRPr/>
            </a:pPr>
            <a:r>
              <a:rPr b="1" i="0" u="none">
                <a:solidFill>
                  <a:schemeClr val="accent2"/>
                </a:solidFill>
              </a:rPr>
              <a:t>Less </a:t>
            </a:r>
            <a:r>
              <a:rPr b="0" i="0" u="none">
                <a:solidFill>
                  <a:schemeClr val="tx1"/>
                </a:solidFill>
              </a:rPr>
              <a:t>fun</a:t>
            </a:r>
            <a:r>
              <a:rPr b="1" i="0" u="none">
                <a:solidFill>
                  <a:schemeClr val="tx1"/>
                </a:solidFill>
              </a:rPr>
              <a:t> </a:t>
            </a:r>
            <a:r>
              <a:rPr b="0" i="0" u="none">
                <a:solidFill>
                  <a:schemeClr val="tx1"/>
                </a:solidFill>
              </a:rPr>
              <a:t>and motivation</a:t>
            </a:r>
            <a:endParaRPr>
              <a:solidFill>
                <a:schemeClr val="tx1"/>
              </a:solidFill>
            </a:endParaRPr>
          </a:p>
          <a:p>
            <a:pPr marL="342900" indent="-342900" algn="l">
              <a:buClr>
                <a:schemeClr val="accent3"/>
              </a:buClr>
              <a:buFont typeface="Wingdings"/>
              <a:buChar char="§"/>
              <a:defRPr/>
            </a:pPr>
            <a:r>
              <a:rPr b="1" i="0" u="none">
                <a:solidFill>
                  <a:schemeClr val="accent2"/>
                </a:solidFill>
              </a:rPr>
              <a:t>Disregard of </a:t>
            </a:r>
            <a:r>
              <a:rPr b="1" i="0" u="none"/>
              <a:t>r</a:t>
            </a:r>
            <a:r>
              <a:rPr b="0" i="0" u="none"/>
              <a:t>ules, "cheating"</a:t>
            </a:r>
            <a:endParaRPr/>
          </a:p>
          <a:p>
            <a:pPr marL="342900" indent="-342900" algn="l">
              <a:buClr>
                <a:schemeClr val="accent3"/>
              </a:buClr>
              <a:buFont typeface="Wingdings"/>
              <a:buChar char="§"/>
              <a:defRPr/>
            </a:pPr>
            <a:r>
              <a:rPr b="0" i="0" u="none">
                <a:solidFill>
                  <a:schemeClr val="tx1"/>
                </a:solidFill>
              </a:rPr>
              <a:t>Quitting</a:t>
            </a:r>
            <a:r>
              <a:rPr b="0" i="0" u="none"/>
              <a:t> sport</a:t>
            </a:r>
            <a:endParaRPr/>
          </a:p>
          <a:p>
            <a:pPr marL="342900" indent="-342900" algn="l">
              <a:buFont typeface="Arial"/>
              <a:buChar char="•"/>
              <a:defRPr/>
            </a:pPr>
            <a:endParaRPr/>
          </a:p>
          <a:p>
            <a:pPr algn="l">
              <a:defRPr/>
            </a:pPr>
            <a:r>
              <a:rPr b="1" i="0" u="none">
                <a:solidFill>
                  <a:schemeClr val="tx1"/>
                </a:solidFill>
              </a:rPr>
              <a:t>Consequences for mental health:</a:t>
            </a:r>
            <a:endParaRPr>
              <a:solidFill>
                <a:schemeClr val="tx1"/>
              </a:solidFill>
            </a:endParaRPr>
          </a:p>
          <a:p>
            <a:pPr marL="342900" indent="-342900" algn="l">
              <a:buClr>
                <a:schemeClr val="accent3"/>
              </a:buClr>
              <a:buFont typeface="Wingdings"/>
              <a:buChar char="§"/>
              <a:defRPr/>
            </a:pPr>
            <a:r>
              <a:rPr b="1" i="0" u="none">
                <a:solidFill>
                  <a:schemeClr val="accent2"/>
                </a:solidFill>
              </a:rPr>
              <a:t>Poorer</a:t>
            </a:r>
            <a:r>
              <a:rPr b="0" i="0" u="none"/>
              <a:t> well-being and </a:t>
            </a:r>
            <a:r>
              <a:rPr b="1" i="0" u="none">
                <a:solidFill>
                  <a:schemeClr val="accent2"/>
                </a:solidFill>
              </a:rPr>
              <a:t>lower quality of life </a:t>
            </a:r>
            <a:endParaRPr b="1">
              <a:solidFill>
                <a:schemeClr val="accent2"/>
              </a:solidFill>
            </a:endParaRPr>
          </a:p>
          <a:p>
            <a:pPr marL="342900" indent="-342900" algn="l">
              <a:buClr>
                <a:schemeClr val="accent3"/>
              </a:buClr>
              <a:buFont typeface="Wingdings"/>
              <a:buChar char="§"/>
              <a:defRPr/>
            </a:pPr>
            <a:r>
              <a:rPr b="1" i="0" u="none">
                <a:solidFill>
                  <a:schemeClr val="accent2"/>
                </a:solidFill>
              </a:rPr>
              <a:t>Lower self-confidence</a:t>
            </a:r>
            <a:endParaRPr b="1">
              <a:solidFill>
                <a:schemeClr val="accent2"/>
              </a:solidFill>
            </a:endParaRPr>
          </a:p>
          <a:p>
            <a:pPr marL="342900" indent="-342900" algn="l">
              <a:buClr>
                <a:schemeClr val="accent3"/>
              </a:buClr>
              <a:buFont typeface="Wingdings"/>
              <a:buChar char="§"/>
              <a:defRPr/>
            </a:pPr>
            <a:r>
              <a:rPr b="0" i="0" u="none"/>
              <a:t>Favours the </a:t>
            </a:r>
            <a:r>
              <a:rPr b="0" i="0" u="none">
                <a:solidFill>
                  <a:schemeClr val="accent2"/>
                </a:solidFill>
              </a:rPr>
              <a:t>d</a:t>
            </a:r>
            <a:r>
              <a:rPr b="1" i="0" u="none">
                <a:solidFill>
                  <a:schemeClr val="accent2"/>
                </a:solidFill>
              </a:rPr>
              <a:t>evelopment of psychological problems </a:t>
            </a:r>
            <a:r>
              <a:rPr b="0" i="0" u="none"/>
              <a:t>(e.g. anxiety or eating disorders, depression, addiction)</a:t>
            </a:r>
            <a:endParaRPr/>
          </a:p>
          <a:p>
            <a:pPr marL="342900" indent="-342900" algn="l">
              <a:buFont typeface="Arial"/>
              <a:buChar char="•"/>
              <a:defRPr/>
            </a:pPr>
            <a:endParaRPr/>
          </a:p>
          <a:p>
            <a:pPr algn="l">
              <a:defRPr/>
            </a:pPr>
            <a:r>
              <a:rPr b="1" i="0" u="none">
                <a:solidFill>
                  <a:schemeClr val="tx1"/>
                </a:solidFill>
              </a:rPr>
              <a:t>Physical effects: </a:t>
            </a:r>
            <a:endParaRPr>
              <a:solidFill>
                <a:schemeClr val="tx1"/>
              </a:solidFill>
            </a:endParaRPr>
          </a:p>
          <a:p>
            <a:pPr marL="342900" indent="-342900" algn="l">
              <a:buClr>
                <a:schemeClr val="accent3"/>
              </a:buClr>
              <a:buFont typeface="Wingdings"/>
              <a:buChar char="§"/>
              <a:defRPr/>
            </a:pPr>
            <a:r>
              <a:rPr b="1" i="0" u="none">
                <a:solidFill>
                  <a:schemeClr val="accent2"/>
                </a:solidFill>
              </a:rPr>
              <a:t>Declining performance</a:t>
            </a:r>
            <a:endParaRPr b="1">
              <a:solidFill>
                <a:schemeClr val="accent2"/>
              </a:solidFill>
            </a:endParaRPr>
          </a:p>
          <a:p>
            <a:pPr marL="342900" indent="-342900" algn="l">
              <a:buClr>
                <a:schemeClr val="accent3"/>
              </a:buClr>
              <a:buFont typeface="Wingdings"/>
              <a:buChar char="§"/>
              <a:defRPr/>
            </a:pPr>
            <a:r>
              <a:rPr b="0" i="0" u="none"/>
              <a:t>Development or aggravation of </a:t>
            </a:r>
            <a:r>
              <a:rPr b="1" i="0" u="none">
                <a:solidFill>
                  <a:schemeClr val="accent2"/>
                </a:solidFill>
              </a:rPr>
              <a:t>injuries</a:t>
            </a:r>
            <a:endParaRPr b="1">
              <a:solidFill>
                <a:schemeClr val="accent2"/>
              </a:solidFill>
            </a:endParaRPr>
          </a:p>
          <a:p>
            <a:pPr marL="342900" indent="-342900" algn="l">
              <a:buFont typeface="Arial"/>
              <a:buChar char="•"/>
              <a:defRPr/>
            </a:pPr>
            <a:endParaRPr/>
          </a:p>
          <a:p>
            <a:pPr marL="342900" indent="-342900" algn="l">
              <a:buFont typeface="Arial"/>
              <a:buChar char="•"/>
              <a:defRPr/>
            </a:pPr>
            <a:endParaRPr/>
          </a:p>
          <a:p>
            <a:pPr marL="342900" indent="-342900" algn="l">
              <a:buFont typeface="Arial"/>
              <a:buChar char="•"/>
              <a:defRPr/>
            </a:pPr>
            <a:endParaRPr/>
          </a:p>
          <a:p>
            <a:pPr marL="342900" indent="-342900" algn="l">
              <a:buFont typeface="Arial"/>
              <a:buChar char="•"/>
              <a:defRPr/>
            </a:pPr>
            <a:endParaRPr/>
          </a:p>
        </p:txBody>
      </p:sp>
      <p:sp>
        <p:nvSpPr>
          <p:cNvPr id="6" name="Foliennummernplatzhalter 5"/>
          <p:cNvSpPr>
            <a:spLocks noGrp="1"/>
          </p:cNvSpPr>
          <p:nvPr>
            <p:ph type="sldNum" sz="quarter" idx="14"/>
          </p:nvPr>
        </p:nvSpPr>
        <p:spPr bwMode="auto"/>
        <p:txBody>
          <a:bodyPr/>
          <a:lstStyle/>
          <a:p>
            <a:pPr algn="r">
              <a:defRPr/>
            </a:pPr>
            <a:fld id="{84A1FA42-DC19-BA43-BB12-83C626D2DFE2}" type="slidenum">
              <a:rPr/>
              <a:t>21</a:t>
            </a:fld>
            <a:endParaRPr/>
          </a:p>
        </p:txBody>
      </p:sp>
      <p:pic>
        <p:nvPicPr>
          <p:cNvPr id="9" name="Picture 8" descr="A cartoon of a briefcase&#10;&#10;Description automatically generated"/>
          <p:cNvPicPr>
            <a:picLocks noChangeAspect="1"/>
          </p:cNvPicPr>
          <p:nvPr/>
        </p:nvPicPr>
        <p:blipFill>
          <a:blip r:embed="rId3"/>
          <a:stretch/>
        </p:blipFill>
        <p:spPr bwMode="auto">
          <a:xfrm>
            <a:off x="8040216" y="432449"/>
            <a:ext cx="2996550" cy="2996550"/>
          </a:xfrm>
          <a:prstGeom prst="rect">
            <a:avLst/>
          </a:prstGeom>
        </p:spPr>
      </p:pic>
      <p:sp>
        <p:nvSpPr>
          <p:cNvPr id="5" name="Inhaltsplatzhalter 4"/>
          <p:cNvSpPr txBox="1"/>
          <p:nvPr/>
        </p:nvSpPr>
        <p:spPr bwMode="auto">
          <a:xfrm>
            <a:off x="9192344" y="5877272"/>
            <a:ext cx="1851278" cy="295622"/>
          </a:xfrm>
          <a:prstGeom prst="rect">
            <a:avLst/>
          </a:prstGeom>
        </p:spPr>
        <p:txBody>
          <a:bodyPr vert="horz" lIns="0" tIns="45720" rIns="0" bIns="45720" rtlCol="0">
            <a:norm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a:buNone/>
              <a:defRPr/>
            </a:pPr>
            <a:r>
              <a:rPr lang="de-DE" sz="1200">
                <a:latin typeface="Calibri"/>
              </a:rPr>
              <a:t>(</a:t>
            </a:r>
            <a:r>
              <a:rPr lang="de-DE" sz="1200">
                <a:latin typeface="Calibri"/>
              </a:rPr>
              <a:t>Tuakli-Wosornu</a:t>
            </a:r>
            <a:r>
              <a:rPr lang="de-DE" sz="1200">
                <a:latin typeface="Calibri"/>
              </a:rPr>
              <a:t> et al., 2024)</a:t>
            </a:r>
            <a:endParaRPr sz="1200">
              <a:latin typeface="Calibri"/>
            </a:endParaRPr>
          </a:p>
          <a:p>
            <a:pPr marL="177795" lvl="1" indent="0" algn="r">
              <a:buFont typeface="Arial"/>
              <a:buNone/>
              <a:defRPr/>
            </a:pPr>
            <a:endParaRPr lang="de-DE" sz="1200">
              <a:latin typeface="Calibri"/>
            </a:endParaRPr>
          </a:p>
          <a:p>
            <a:pPr algn="r">
              <a:defRPr/>
            </a:pPr>
            <a:endParaRPr lang="de-DE" sz="1200">
              <a:latin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045986" y="2363190"/>
            <a:ext cx="6521596" cy="1325598"/>
          </a:xfrm>
        </p:spPr>
        <p:txBody>
          <a:bodyPr/>
          <a:lstStyle/>
          <a:p>
            <a:pPr algn="l">
              <a:defRPr/>
            </a:pPr>
            <a:r>
              <a:rPr b="1" i="0" u="none"/>
              <a:t>Options for action in the event of boundary violations</a:t>
            </a:r>
            <a:endParaRPr/>
          </a:p>
        </p:txBody>
      </p:sp>
      <p:sp>
        <p:nvSpPr>
          <p:cNvPr id="5" name="Slide Number Placeholder 4"/>
          <p:cNvSpPr>
            <a:spLocks noGrp="1"/>
          </p:cNvSpPr>
          <p:nvPr>
            <p:ph type="sldNum" sz="quarter" idx="12"/>
          </p:nvPr>
        </p:nvSpPr>
        <p:spPr bwMode="auto"/>
        <p:txBody>
          <a:bodyPr/>
          <a:lstStyle/>
          <a:p>
            <a:pPr algn="r">
              <a:defRPr/>
            </a:pPr>
            <a:fld id="{BC6ACECB-09E2-B148-A321-B1DE9C880DE8}" type="slidenum">
              <a:rPr/>
              <a:t>22</a:t>
            </a:fld>
            <a:endParaRPr/>
          </a:p>
        </p:txBody>
      </p:sp>
      <p:sp>
        <p:nvSpPr>
          <p:cNvPr id="6" name="Text Placeholder 5"/>
          <p:cNvSpPr>
            <a:spLocks noGrp="1"/>
          </p:cNvSpPr>
          <p:nvPr>
            <p:ph type="body" sz="quarter" idx="13"/>
          </p:nvPr>
        </p:nvSpPr>
        <p:spPr bwMode="auto">
          <a:xfrm>
            <a:off x="5045986" y="3839754"/>
            <a:ext cx="6521450" cy="1029406"/>
          </a:xfrm>
        </p:spPr>
        <p:txBody>
          <a:bodyPr/>
          <a:lstStyle/>
          <a:p>
            <a:pPr algn="l">
              <a:defRPr/>
            </a:pPr>
            <a:r>
              <a:rPr b="0" i="0" u="none"/>
              <a:t>Taking action as an adult when you observe boundary violations</a:t>
            </a:r>
            <a:endParaRPr/>
          </a:p>
        </p:txBody>
      </p:sp>
      <p:pic>
        <p:nvPicPr>
          <p:cNvPr id="8" name="Picture 7" descr="A cartoon of a group of people&#10;&#10;Description automatically generated"/>
          <p:cNvPicPr>
            <a:picLocks noChangeAspect="1"/>
          </p:cNvPicPr>
          <p:nvPr/>
        </p:nvPicPr>
        <p:blipFill>
          <a:blip r:embed="rId3"/>
          <a:stretch/>
        </p:blipFill>
        <p:spPr bwMode="auto">
          <a:xfrm>
            <a:off x="624419" y="0"/>
            <a:ext cx="3688788" cy="3688788"/>
          </a:xfrm>
          <a:prstGeom prst="rect">
            <a:avLst/>
          </a:prstGeom>
        </p:spPr>
      </p:pic>
      <p:pic>
        <p:nvPicPr>
          <p:cNvPr id="7" name="Picture 6"/>
          <p:cNvPicPr>
            <a:picLocks noChangeAspect="1"/>
          </p:cNvPicPr>
          <p:nvPr/>
        </p:nvPicPr>
        <p:blipFill>
          <a:blip r:embed="rId4"/>
          <a:stretch/>
        </p:blipFill>
        <p:spPr bwMode="auto">
          <a:xfrm>
            <a:off x="8958769" y="4023321"/>
            <a:ext cx="2608667" cy="260866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t>Helpers and bystanders</a:t>
            </a:r>
            <a:endParaRPr/>
          </a:p>
        </p:txBody>
      </p:sp>
      <p:sp>
        <p:nvSpPr>
          <p:cNvPr id="4" name="Content Placeholder 3"/>
          <p:cNvSpPr>
            <a:spLocks noGrp="1"/>
          </p:cNvSpPr>
          <p:nvPr>
            <p:ph sz="half" idx="1"/>
          </p:nvPr>
        </p:nvSpPr>
        <p:spPr bwMode="auto"/>
        <p:txBody>
          <a:bodyPr>
            <a:normAutofit/>
          </a:bodyPr>
          <a:lstStyle/>
          <a:p>
            <a:pPr algn="l">
              <a:defRPr/>
            </a:pPr>
            <a:r>
              <a:rPr b="1" i="0" u="none">
                <a:solidFill>
                  <a:schemeClr val="tx1"/>
                </a:solidFill>
                <a:latin typeface="Calibri"/>
                <a:ea typeface="Calibri"/>
                <a:cs typeface="Calibri"/>
              </a:rPr>
              <a:t>Bystander: </a:t>
            </a:r>
            <a:endParaRPr/>
          </a:p>
          <a:p>
            <a:pPr marL="342900" indent="-342900" algn="l">
              <a:buFont typeface="Wingdings"/>
              <a:buChar char="§"/>
              <a:defRPr/>
            </a:pPr>
            <a:r>
              <a:rPr b="0" i="0" u="none">
                <a:solidFill>
                  <a:schemeClr val="tx1"/>
                </a:solidFill>
                <a:latin typeface="Calibri"/>
                <a:ea typeface="Calibri"/>
                <a:cs typeface="Calibri"/>
              </a:rPr>
              <a:t>An </a:t>
            </a:r>
            <a:r>
              <a:rPr b="1" i="0" u="none">
                <a:solidFill>
                  <a:schemeClr val="accent2"/>
                </a:solidFill>
                <a:latin typeface="Calibri"/>
                <a:ea typeface="Calibri"/>
                <a:cs typeface="Calibri"/>
              </a:rPr>
              <a:t>uninvolved third person</a:t>
            </a:r>
            <a:r>
              <a:rPr b="0" i="0" u="none">
                <a:solidFill>
                  <a:schemeClr val="tx1"/>
                </a:solidFill>
                <a:latin typeface="Calibri"/>
                <a:ea typeface="Calibri"/>
                <a:cs typeface="Calibri"/>
              </a:rPr>
              <a:t> who has </a:t>
            </a:r>
            <a:r>
              <a:rPr b="1" i="0" u="none">
                <a:solidFill>
                  <a:schemeClr val="accent2"/>
                </a:solidFill>
                <a:latin typeface="Calibri"/>
                <a:ea typeface="Calibri"/>
                <a:cs typeface="Calibri"/>
              </a:rPr>
              <a:t>observed</a:t>
            </a:r>
            <a:r>
              <a:rPr b="0" i="0" u="none">
                <a:solidFill>
                  <a:schemeClr val="tx1"/>
                </a:solidFill>
                <a:latin typeface="Calibri"/>
                <a:ea typeface="Calibri"/>
                <a:cs typeface="Calibri"/>
              </a:rPr>
              <a:t> an assaultive situation or has </a:t>
            </a:r>
            <a:r>
              <a:rPr b="1" i="0" u="none">
                <a:solidFill>
                  <a:schemeClr val="accent2"/>
                </a:solidFill>
                <a:latin typeface="Calibri"/>
                <a:ea typeface="Calibri"/>
                <a:cs typeface="Calibri"/>
              </a:rPr>
              <a:t>knowledge </a:t>
            </a:r>
            <a:r>
              <a:rPr b="0" i="0" u="none">
                <a:solidFill>
                  <a:schemeClr val="tx1"/>
                </a:solidFill>
                <a:latin typeface="Calibri"/>
                <a:ea typeface="Calibri"/>
                <a:cs typeface="Calibri"/>
              </a:rPr>
              <a:t>of it</a:t>
            </a:r>
            <a:endParaRPr b="1">
              <a:solidFill>
                <a:schemeClr val="tx1"/>
              </a:solidFill>
            </a:endParaRPr>
          </a:p>
          <a:p>
            <a:pPr marL="342900" indent="-342900" algn="l">
              <a:buFont typeface="Wingdings"/>
              <a:buChar char="§"/>
              <a:defRPr/>
            </a:pPr>
            <a:r>
              <a:rPr sz="2000" b="0" i="0" u="none">
                <a:latin typeface="Calibri"/>
                <a:ea typeface="Calibri"/>
                <a:cs typeface="Calibri"/>
              </a:rPr>
              <a:t>95% of respondents to a study in competitive sport stated that they had </a:t>
            </a:r>
            <a:r>
              <a:rPr sz="2000" b="1" i="0" u="none">
                <a:solidFill>
                  <a:schemeClr val="accent2"/>
                </a:solidFill>
                <a:latin typeface="Calibri"/>
                <a:ea typeface="Calibri"/>
                <a:cs typeface="Calibri"/>
              </a:rPr>
              <a:t>observed</a:t>
            </a:r>
            <a:r>
              <a:rPr sz="2000" b="0" i="0" u="none">
                <a:latin typeface="Calibri"/>
                <a:ea typeface="Calibri"/>
                <a:cs typeface="Calibri"/>
              </a:rPr>
              <a:t> or </a:t>
            </a:r>
            <a:r>
              <a:rPr sz="2000" b="1" i="0" u="none">
                <a:solidFill>
                  <a:schemeClr val="accent2"/>
                </a:solidFill>
                <a:latin typeface="Calibri"/>
                <a:ea typeface="Calibri"/>
                <a:cs typeface="Calibri"/>
              </a:rPr>
              <a:t>noticed</a:t>
            </a:r>
            <a:r>
              <a:rPr sz="2000" b="0" i="0" u="none">
                <a:latin typeface="Calibri"/>
                <a:ea typeface="Calibri"/>
                <a:cs typeface="Calibri"/>
              </a:rPr>
              <a:t> a situation of interpersonal violence and were therefore </a:t>
            </a:r>
            <a:r>
              <a:rPr sz="2000" b="1" i="0" u="none">
                <a:solidFill>
                  <a:schemeClr val="accent2"/>
                </a:solidFill>
                <a:latin typeface="Calibri"/>
                <a:ea typeface="Calibri"/>
                <a:cs typeface="Calibri"/>
              </a:rPr>
              <a:t>bystanders</a:t>
            </a:r>
            <a:endParaRPr b="1">
              <a:solidFill>
                <a:schemeClr val="accent2"/>
              </a:solidFill>
            </a:endParaRPr>
          </a:p>
          <a:p>
            <a:pPr algn="l">
              <a:defRPr/>
            </a:pPr>
            <a:endParaRPr/>
          </a:p>
          <a:p>
            <a:pPr algn="l">
              <a:defRPr/>
            </a:pPr>
            <a:r>
              <a:rPr b="1" i="0" u="none"/>
              <a:t>But:</a:t>
            </a:r>
            <a:endParaRPr b="1"/>
          </a:p>
          <a:p>
            <a:pPr marL="342900" indent="-342900" algn="l">
              <a:buClr>
                <a:schemeClr val="accent3"/>
              </a:buClr>
              <a:buFont typeface="Wingdings"/>
              <a:buChar char="§"/>
              <a:defRPr/>
            </a:pPr>
            <a:r>
              <a:rPr b="1" i="0" u="none">
                <a:solidFill>
                  <a:schemeClr val="accent2"/>
                </a:solidFill>
                <a:latin typeface="Calibri"/>
                <a:ea typeface="Calibri"/>
                <a:cs typeface="Calibri"/>
              </a:rPr>
              <a:t>Bystanders rarely become active:</a:t>
            </a:r>
            <a:endParaRPr/>
          </a:p>
          <a:p>
            <a:pPr marL="342900" indent="-342900" algn="l">
              <a:buClr>
                <a:schemeClr val="accent3"/>
              </a:buClr>
              <a:buFont typeface="Wingdings"/>
              <a:buChar char="§"/>
              <a:defRPr/>
            </a:pPr>
            <a:r>
              <a:rPr sz="2000" b="0" i="0" u="none">
                <a:solidFill>
                  <a:schemeClr val="accent3"/>
                </a:solidFill>
                <a:latin typeface="Calibri"/>
                <a:ea typeface="Calibri"/>
                <a:cs typeface="Calibri"/>
              </a:rPr>
              <a:t>Only </a:t>
            </a:r>
            <a:r>
              <a:rPr b="0" i="0" u="none">
                <a:solidFill>
                  <a:schemeClr val="accent3"/>
                </a:solidFill>
                <a:latin typeface="Calibri"/>
                <a:ea typeface="Calibri"/>
                <a:cs typeface="Calibri"/>
              </a:rPr>
              <a:t>very few people (1-3%) </a:t>
            </a:r>
            <a:r>
              <a:rPr sz="2000" b="0" i="0" u="none">
                <a:latin typeface="Calibri"/>
                <a:ea typeface="Calibri"/>
                <a:cs typeface="Calibri"/>
              </a:rPr>
              <a:t>state that violence was </a:t>
            </a:r>
            <a:r>
              <a:rPr sz="2000" b="1" i="0" u="none">
                <a:solidFill>
                  <a:schemeClr val="accent2"/>
                </a:solidFill>
                <a:latin typeface="Calibri"/>
                <a:ea typeface="Calibri"/>
                <a:cs typeface="Calibri"/>
              </a:rPr>
              <a:t>ended</a:t>
            </a:r>
            <a:r>
              <a:rPr sz="2000" b="0" i="0" u="none">
                <a:latin typeface="Calibri"/>
                <a:ea typeface="Calibri"/>
                <a:cs typeface="Calibri"/>
              </a:rPr>
              <a:t> by the intervention of a </a:t>
            </a:r>
            <a:r>
              <a:rPr sz="2000" b="1" i="0" u="none">
                <a:solidFill>
                  <a:schemeClr val="accent2"/>
                </a:solidFill>
                <a:latin typeface="Calibri"/>
                <a:ea typeface="Calibri"/>
                <a:cs typeface="Calibri"/>
              </a:rPr>
              <a:t>third person</a:t>
            </a:r>
            <a:r>
              <a:rPr sz="2000" b="0" i="0" u="none">
                <a:latin typeface="Calibri"/>
                <a:ea typeface="Calibri"/>
                <a:cs typeface="Calibri"/>
              </a:rPr>
              <a:t> </a:t>
            </a:r>
            <a:r>
              <a:rPr b="0" i="0" u="none">
                <a:latin typeface="Calibri"/>
                <a:ea typeface="Calibri"/>
                <a:cs typeface="Calibri"/>
              </a:rPr>
              <a:t> </a:t>
            </a:r>
            <a:endParaRPr/>
          </a:p>
          <a:p>
            <a:pPr marL="342900" indent="-342900" algn="l">
              <a:buClr>
                <a:schemeClr val="accent3"/>
              </a:buClr>
              <a:buFont typeface="Wingdings"/>
              <a:buChar char="§"/>
              <a:defRPr/>
            </a:pPr>
            <a:r>
              <a:rPr sz="2000" b="0" i="0" u="none">
                <a:latin typeface="Calibri"/>
                <a:ea typeface="Calibri"/>
                <a:cs typeface="Calibri"/>
              </a:rPr>
              <a:t>Contact persons from clubs are </a:t>
            </a:r>
            <a:r>
              <a:rPr sz="2000" b="1" i="0" u="none">
                <a:solidFill>
                  <a:schemeClr val="accent2"/>
                </a:solidFill>
                <a:latin typeface="Calibri"/>
                <a:ea typeface="Calibri"/>
                <a:cs typeface="Calibri"/>
              </a:rPr>
              <a:t>rarely involved </a:t>
            </a:r>
            <a:r>
              <a:rPr sz="2000" b="0" i="0" u="none">
                <a:solidFill>
                  <a:schemeClr val="tx1"/>
                </a:solidFill>
                <a:latin typeface="Calibri"/>
                <a:ea typeface="Calibri"/>
                <a:cs typeface="Calibri"/>
              </a:rPr>
              <a:t>(</a:t>
            </a:r>
            <a:r>
              <a:rPr b="0" i="0" u="none">
                <a:latin typeface="Calibri"/>
                <a:ea typeface="Calibri"/>
                <a:cs typeface="Calibri"/>
              </a:rPr>
              <a:t>in 8-16% of cases)</a:t>
            </a:r>
            <a:endParaRPr/>
          </a:p>
          <a:p>
            <a:pPr marL="342900" indent="-342900" algn="l">
              <a:buClr>
                <a:schemeClr val="accent3"/>
              </a:buClr>
              <a:buFont typeface="Wingdings"/>
              <a:buChar char="§"/>
              <a:defRPr/>
            </a:pPr>
            <a:r>
              <a:rPr sz="2000" b="1" i="0" u="none">
                <a:solidFill>
                  <a:schemeClr val="accent2"/>
                </a:solidFill>
                <a:latin typeface="Calibri"/>
                <a:ea typeface="Calibri"/>
                <a:cs typeface="Calibri"/>
              </a:rPr>
              <a:t>Friends, parents or partners </a:t>
            </a:r>
            <a:r>
              <a:rPr sz="2000" b="0" i="0" u="none">
                <a:latin typeface="Calibri"/>
                <a:ea typeface="Calibri"/>
                <a:cs typeface="Calibri"/>
              </a:rPr>
              <a:t>are most </a:t>
            </a:r>
            <a:r>
              <a:rPr sz="2000" b="1" i="0" u="none">
                <a:solidFill>
                  <a:schemeClr val="accent2"/>
                </a:solidFill>
                <a:latin typeface="Calibri"/>
                <a:ea typeface="Calibri"/>
                <a:cs typeface="Calibri"/>
              </a:rPr>
              <a:t>most frequently</a:t>
            </a:r>
            <a:r>
              <a:rPr sz="2000" b="0" i="0" u="none">
                <a:latin typeface="Calibri"/>
                <a:ea typeface="Calibri"/>
                <a:cs typeface="Calibri"/>
              </a:rPr>
              <a:t> informed about incidents (between 11%-37%)</a:t>
            </a:r>
            <a:endParaRPr/>
          </a:p>
          <a:p>
            <a:pPr marL="342900" indent="-342900" algn="l">
              <a:buClr>
                <a:schemeClr val="accent3"/>
              </a:buClr>
              <a:buFont typeface="Arial"/>
              <a:buChar char="•"/>
              <a:defRPr/>
            </a:pPr>
            <a:endParaRPr>
              <a:latin typeface="Calibri"/>
            </a:endParaRPr>
          </a:p>
          <a:p>
            <a:pPr algn="l">
              <a:defRPr/>
            </a:pP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23</a:t>
            </a:fld>
            <a:endParaRPr/>
          </a:p>
        </p:txBody>
      </p:sp>
      <p:pic>
        <p:nvPicPr>
          <p:cNvPr id="9" name="Picture 8"/>
          <p:cNvPicPr>
            <a:picLocks noChangeAspect="1"/>
          </p:cNvPicPr>
          <p:nvPr/>
        </p:nvPicPr>
        <p:blipFill>
          <a:blip r:embed="rId3"/>
          <a:stretch/>
        </p:blipFill>
        <p:spPr bwMode="auto">
          <a:xfrm>
            <a:off x="9904660" y="-99392"/>
            <a:ext cx="2276872" cy="2263399"/>
          </a:xfrm>
          <a:prstGeom prst="rect">
            <a:avLst/>
          </a:prstGeom>
        </p:spPr>
      </p:pic>
      <p:sp>
        <p:nvSpPr>
          <p:cNvPr id="5" name="TextBox 6"/>
          <p:cNvSpPr txBox="1"/>
          <p:nvPr/>
        </p:nvSpPr>
        <p:spPr bwMode="auto">
          <a:xfrm>
            <a:off x="9026872" y="5813707"/>
            <a:ext cx="2016224" cy="461665"/>
          </a:xfrm>
          <a:prstGeom prst="rect">
            <a:avLst/>
          </a:prstGeom>
          <a:noFill/>
        </p:spPr>
        <p:txBody>
          <a:bodyPr wrap="square" rtlCol="0">
            <a:spAutoFit/>
          </a:bodyPr>
          <a:lstStyle/>
          <a:p>
            <a:pPr algn="r">
              <a:defRPr/>
            </a:pPr>
            <a:r>
              <a:rPr lang="de-DE" sz="1200"/>
              <a:t>(Rulofs, Ohlert, et al., 2022; </a:t>
            </a:r>
            <a:endParaRPr/>
          </a:p>
          <a:p>
            <a:pPr algn="r">
              <a:defRPr/>
            </a:pPr>
            <a:r>
              <a:rPr lang="de-DE" sz="1200"/>
              <a:t>Rulofs, Gerlach et al.,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t>Reacting correctly as a bystander</a:t>
            </a:r>
            <a:endParaRPr/>
          </a:p>
        </p:txBody>
      </p:sp>
      <p:graphicFrame>
        <p:nvGraphicFramePr>
          <p:cNvPr id="7" name="Table 7"/>
          <p:cNvGraphicFramePr>
            <a:graphicFrameLocks xmlns:a="http://schemas.openxmlformats.org/drawingml/2006/main" noGrp="1"/>
          </p:cNvGraphicFramePr>
          <p:nvPr>
            <p:ph sz="half" idx="1"/>
          </p:nvPr>
        </p:nvGraphicFramePr>
        <p:xfrm>
          <a:off x="622474" y="1401683"/>
          <a:ext cx="10226054" cy="4691613"/>
        </p:xfrm>
        <a:graphic>
          <a:graphicData uri="http://schemas.openxmlformats.org/drawingml/2006/table">
            <a:tbl>
              <a:tblPr firstRow="1" firstCol="0" lastRow="0" lastCol="0" bandRow="1" bandCol="0">
                <a:tableStyleId>{325F4FD2-7DEB-6118-793D-A39903B71A53}</a:tableStyleId>
              </a:tblPr>
              <a:tblGrid>
                <a:gridCol w="1617626"/>
                <a:gridCol w="4304214"/>
                <a:gridCol w="4304214"/>
              </a:tblGrid>
              <a:tr h="1146885">
                <a:tc>
                  <a:txBody>
                    <a:bodyPr/>
                    <a:p>
                      <a:pPr algn="l">
                        <a:defRPr/>
                      </a:pPr>
                      <a:endParaRPr b="1"/>
                    </a:p>
                  </a:txBody>
                  <a:tcPr/>
                </a:tc>
                <a:tc>
                  <a:txBody>
                    <a:bodyPr/>
                    <a:p>
                      <a:pPr algn="l">
                        <a:defRPr/>
                      </a:pPr>
                      <a:r>
                        <a:rPr b="1" i="0" u="none"/>
                        <a:t>Proactive</a:t>
                      </a:r>
                      <a:endParaRPr b="1"/>
                    </a:p>
                    <a:p>
                      <a:pPr algn="l">
                        <a:defRPr/>
                      </a:pPr>
                      <a:r>
                        <a:rPr b="1" i="0" u="none"/>
                        <a:t>Independent of incidents</a:t>
                      </a:r>
                      <a:endParaRPr b="1"/>
                    </a:p>
                  </a:txBody>
                  <a:tcPr/>
                </a:tc>
                <a:tc>
                  <a:txBody>
                    <a:bodyPr/>
                    <a:p>
                      <a:pPr algn="l">
                        <a:defRPr/>
                      </a:pPr>
                      <a:r>
                        <a:rPr b="1" i="0" u="none"/>
                        <a:t>Reactive</a:t>
                      </a:r>
                      <a:endParaRPr b="1"/>
                    </a:p>
                    <a:p>
                      <a:pPr algn="l">
                        <a:defRPr/>
                      </a:pPr>
                      <a:r>
                        <a:rPr b="1" i="0" u="none"/>
                        <a:t>In response to an incident</a:t>
                      </a:r>
                      <a:endParaRPr b="1"/>
                    </a:p>
                  </a:txBody>
                  <a:tcPr/>
                </a:tc>
              </a:tr>
              <a:tr h="1772364">
                <a:tc>
                  <a:txBody>
                    <a:bodyPr/>
                    <a:p>
                      <a:pPr algn="l">
                        <a:defRPr/>
                      </a:pPr>
                      <a:r>
                        <a:rPr b="1" i="0" u="none"/>
                        <a:t>Positive</a:t>
                      </a:r>
                      <a:endParaRPr/>
                    </a:p>
                  </a:txBody>
                  <a:tcPr/>
                </a:tc>
                <a:tc>
                  <a:txBody>
                    <a:bodyPr/>
                    <a:p>
                      <a:pPr marL="285750" indent="-285750" algn="l">
                        <a:buFont typeface="Wingdings"/>
                        <a:buChar char="§"/>
                        <a:defRPr/>
                      </a:pPr>
                      <a:r>
                        <a:rPr b="0" i="0" u="none"/>
                        <a:t>Further education and training</a:t>
                      </a:r>
                      <a:endParaRPr/>
                    </a:p>
                    <a:p>
                      <a:pPr marL="285750" indent="-285750" algn="l">
                        <a:buFont typeface="Wingdings"/>
                        <a:buChar char="§"/>
                        <a:defRPr/>
                      </a:pPr>
                      <a:r>
                        <a:rPr b="0" i="0" u="none"/>
                        <a:t>Be a good role model</a:t>
                      </a:r>
                      <a:endParaRPr/>
                    </a:p>
                    <a:p>
                      <a:pPr marL="285750" indent="-285750" algn="l">
                        <a:buFont typeface="Wingdings"/>
                        <a:buChar char="§"/>
                        <a:defRPr/>
                      </a:pPr>
                      <a:r>
                        <a:rPr b="0" i="0" u="none"/>
                        <a:t>Consideration of children's rights in sport, e.g. allowing young athletes to have a say</a:t>
                      </a:r>
                      <a:endParaRPr/>
                    </a:p>
                  </a:txBody>
                  <a:tcPr/>
                </a:tc>
                <a:tc>
                  <a:txBody>
                    <a:bodyPr/>
                    <a:p>
                      <a:pPr marL="285750" indent="-285750" algn="l">
                        <a:buFont typeface="Wingdings"/>
                        <a:buChar char="§"/>
                        <a:defRPr/>
                      </a:pPr>
                      <a:r>
                        <a:rPr b="0" i="0" u="none"/>
                        <a:t>Intervene to put an end to the incident</a:t>
                      </a:r>
                      <a:endParaRPr/>
                    </a:p>
                    <a:p>
                      <a:pPr marL="285750" indent="-285750" algn="l">
                        <a:buFont typeface="Wingdings"/>
                        <a:buChar char="§"/>
                        <a:defRPr/>
                      </a:pPr>
                      <a:r>
                        <a:rPr b="0" i="0" u="none"/>
                        <a:t>Stand by the person affected</a:t>
                      </a:r>
                      <a:endParaRPr/>
                    </a:p>
                    <a:p>
                      <a:pPr marL="285750" indent="-285750" algn="l">
                        <a:buFont typeface="Wingdings"/>
                        <a:buChar char="§"/>
                        <a:defRPr/>
                      </a:pPr>
                      <a:r>
                        <a:rPr b="0" i="0" u="none"/>
                        <a:t>Inform parents</a:t>
                      </a:r>
                      <a:endParaRPr/>
                    </a:p>
                    <a:p>
                      <a:pPr marL="285750" indent="-285750" algn="l">
                        <a:buFont typeface="Wingdings"/>
                        <a:buChar char="§"/>
                        <a:defRPr/>
                      </a:pPr>
                      <a:r>
                        <a:rPr b="0" i="0" u="none"/>
                        <a:t>Involve a contact person</a:t>
                      </a:r>
                      <a:endParaRPr/>
                    </a:p>
                  </a:txBody>
                  <a:tcPr/>
                </a:tc>
              </a:tr>
              <a:tr h="1772364">
                <a:tc>
                  <a:txBody>
                    <a:bodyPr/>
                    <a:p>
                      <a:pPr algn="l">
                        <a:defRPr/>
                      </a:pPr>
                      <a:r>
                        <a:rPr b="1" i="0" u="none"/>
                        <a:t>Negative</a:t>
                      </a:r>
                      <a:endParaRPr/>
                    </a:p>
                  </a:txBody>
                  <a:tcPr/>
                </a:tc>
                <a:tc>
                  <a:txBody>
                    <a:bodyPr/>
                    <a:p>
                      <a:pPr marL="285750" indent="-285750" algn="l">
                        <a:buFont typeface="Wingdings"/>
                        <a:buChar char="§"/>
                        <a:defRPr/>
                      </a:pPr>
                      <a:r>
                        <a:rPr b="0" i="0" u="none"/>
                        <a:t>Trivialisation of violence</a:t>
                      </a:r>
                      <a:endParaRPr/>
                    </a:p>
                    <a:p>
                      <a:pPr marL="285750" indent="-285750" algn="l">
                        <a:buFont typeface="Wingdings"/>
                        <a:buChar char="§"/>
                        <a:defRPr/>
                      </a:pPr>
                      <a:r>
                        <a:rPr b="0" i="0" u="none"/>
                        <a:t>Promotion of (gender) discrimination</a:t>
                      </a:r>
                      <a:endParaRPr/>
                    </a:p>
                    <a:p>
                      <a:pPr marL="285750" indent="-285750" algn="l">
                        <a:buFont typeface="Wingdings"/>
                        <a:buChar char="§"/>
                        <a:defRPr/>
                      </a:pPr>
                      <a:r>
                        <a:rPr b="0" i="0" u="none"/>
                        <a:t>Disregard for the opinions and rights of the athletes</a:t>
                      </a:r>
                      <a:endParaRPr/>
                    </a:p>
                  </a:txBody>
                  <a:tcPr/>
                </a:tc>
                <a:tc>
                  <a:txBody>
                    <a:bodyPr/>
                    <a:p>
                      <a:pPr marL="285750" indent="-285750" algn="l">
                        <a:buFont typeface="Wingdings"/>
                        <a:buChar char="§"/>
                        <a:defRPr/>
                      </a:pPr>
                      <a:r>
                        <a:rPr b="0" i="0" u="none"/>
                        <a:t>Instigating or condoning the behaviour</a:t>
                      </a:r>
                      <a:endParaRPr/>
                    </a:p>
                    <a:p>
                      <a:pPr marL="285750" indent="-285750" algn="l">
                        <a:buFont typeface="Wingdings"/>
                        <a:buChar char="§"/>
                        <a:defRPr/>
                      </a:pPr>
                      <a:r>
                        <a:rPr b="0" i="0" u="none"/>
                        <a:t>Taking part yourself</a:t>
                      </a:r>
                      <a:endParaRPr/>
                    </a:p>
                    <a:p>
                      <a:pPr marL="285750" indent="-285750" algn="l">
                        <a:buFont typeface="Wingdings"/>
                        <a:buChar char="§"/>
                        <a:defRPr/>
                      </a:pPr>
                      <a:r>
                        <a:rPr b="0" i="0" u="none"/>
                        <a:t>Not giving any credence</a:t>
                      </a:r>
                      <a:endParaRPr/>
                    </a:p>
                    <a:p>
                      <a:pPr marL="285750" indent="-285750" algn="l">
                        <a:buFont typeface="Wingdings"/>
                        <a:buChar char="§"/>
                        <a:defRPr/>
                      </a:pPr>
                      <a:r>
                        <a:rPr b="0" i="0" u="none"/>
                        <a:t>Playing down what happened</a:t>
                      </a:r>
                      <a:endParaRPr/>
                    </a:p>
                  </a:txBody>
                  <a:tcPr/>
                </a:tc>
              </a:tr>
            </a:tbl>
          </a:graphicData>
        </a:graphic>
      </p:graphicFrame>
      <p:sp>
        <p:nvSpPr>
          <p:cNvPr id="6" name="Slide Number Placeholder 5"/>
          <p:cNvSpPr>
            <a:spLocks noGrp="1"/>
          </p:cNvSpPr>
          <p:nvPr>
            <p:ph type="sldNum" sz="quarter" idx="14"/>
          </p:nvPr>
        </p:nvSpPr>
        <p:spPr bwMode="auto"/>
        <p:txBody>
          <a:bodyPr/>
          <a:lstStyle/>
          <a:p>
            <a:pPr algn="r">
              <a:defRPr/>
            </a:pPr>
            <a:fld id="{84A1FA42-DC19-BA43-BB12-83C626D2DFE2}" type="slidenum">
              <a:rPr/>
              <a:t>24</a:t>
            </a:fld>
            <a:endParaRPr/>
          </a:p>
        </p:txBody>
      </p:sp>
      <p:pic>
        <p:nvPicPr>
          <p:cNvPr id="8" name="Picture 7"/>
          <p:cNvPicPr>
            <a:picLocks noChangeAspect="1"/>
          </p:cNvPicPr>
          <p:nvPr/>
        </p:nvPicPr>
        <p:blipFill>
          <a:blip r:embed="rId3"/>
          <a:stretch/>
        </p:blipFill>
        <p:spPr bwMode="auto">
          <a:xfrm>
            <a:off x="9904660" y="-99392"/>
            <a:ext cx="2276872" cy="2263399"/>
          </a:xfrm>
          <a:prstGeom prst="rect">
            <a:avLst/>
          </a:prstGeom>
        </p:spPr>
      </p:pic>
      <p:sp>
        <p:nvSpPr>
          <p:cNvPr id="2" name="TextBox 3"/>
          <p:cNvSpPr txBox="1"/>
          <p:nvPr/>
        </p:nvSpPr>
        <p:spPr bwMode="auto">
          <a:xfrm>
            <a:off x="8766224" y="6093296"/>
            <a:ext cx="2276872" cy="276999"/>
          </a:xfrm>
          <a:prstGeom prst="rect">
            <a:avLst/>
          </a:prstGeom>
          <a:noFill/>
        </p:spPr>
        <p:txBody>
          <a:bodyPr wrap="square">
            <a:spAutoFit/>
          </a:bodyPr>
          <a:lstStyle/>
          <a:p>
            <a:pPr algn="r">
              <a:defRPr/>
            </a:pPr>
            <a:r>
              <a:rPr lang="en-GB" sz="1200"/>
              <a:t>(McMahon &amp; Banyard, 2012)</a:t>
            </a:r>
            <a:endParaRPr lang="de-DE" sz="1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Content Placeholder 3"/>
          <p:cNvSpPr>
            <a:spLocks noGrp="1"/>
          </p:cNvSpPr>
          <p:nvPr>
            <p:ph sz="quarter" idx="13"/>
          </p:nvPr>
        </p:nvSpPr>
        <p:spPr bwMode="auto"/>
        <p:txBody>
          <a:bodyPr>
            <a:normAutofit/>
          </a:bodyPr>
          <a:lstStyle/>
          <a:p>
            <a:pPr algn="l">
              <a:defRPr/>
            </a:pPr>
            <a:r>
              <a:rPr b="1" i="0" u="none">
                <a:solidFill>
                  <a:schemeClr val="accent2"/>
                </a:solidFill>
              </a:rPr>
              <a:t>During or after the situation</a:t>
            </a:r>
            <a:endParaRPr/>
          </a:p>
          <a:p>
            <a:pPr algn="l">
              <a:defRPr/>
            </a:pPr>
            <a:endParaRPr/>
          </a:p>
          <a:p>
            <a:pPr algn="l">
              <a:defRPr/>
            </a:pPr>
            <a:r>
              <a:rPr b="1" i="0" u="none"/>
              <a:t>Addressing the person affected</a:t>
            </a:r>
            <a:endParaRPr b="1"/>
          </a:p>
          <a:p>
            <a:pPr marL="342900" indent="-342900" algn="l">
              <a:buFont typeface="Wingdings"/>
              <a:buChar char="§"/>
              <a:defRPr/>
            </a:pPr>
            <a:r>
              <a:rPr b="0" i="0" u="none"/>
              <a:t>Ask about the observed event</a:t>
            </a:r>
            <a:endParaRPr/>
          </a:p>
          <a:p>
            <a:pPr marL="342900" indent="-342900" algn="l">
              <a:buFont typeface="Wingdings"/>
              <a:buChar char="§"/>
              <a:defRPr/>
            </a:pPr>
            <a:r>
              <a:rPr b="0" i="0" u="none"/>
              <a:t>Offer support</a:t>
            </a:r>
            <a:endParaRPr/>
          </a:p>
          <a:p>
            <a:pPr algn="l">
              <a:defRPr/>
            </a:pPr>
            <a:endParaRPr b="1">
              <a:solidFill>
                <a:schemeClr val="accent2"/>
              </a:solidFill>
            </a:endParaRPr>
          </a:p>
          <a:p>
            <a:pPr algn="l">
              <a:defRPr/>
            </a:pPr>
            <a:endParaRPr b="1">
              <a:solidFill>
                <a:schemeClr val="accent2"/>
              </a:solidFill>
            </a:endParaRPr>
          </a:p>
          <a:p>
            <a:pPr algn="l">
              <a:defRPr/>
            </a:pPr>
            <a:r>
              <a:rPr b="1" i="0" u="none"/>
              <a:t>Involve contact persons</a:t>
            </a:r>
            <a:endParaRPr b="1"/>
          </a:p>
          <a:p>
            <a:pPr marL="457200" indent="-457200" algn="l">
              <a:buFont typeface="Wingdings"/>
              <a:buChar char="§"/>
              <a:defRPr/>
            </a:pPr>
            <a:r>
              <a:rPr b="0" i="0" u="none"/>
              <a:t>Contact person of the club, association</a:t>
            </a:r>
            <a:endParaRPr/>
          </a:p>
          <a:p>
            <a:pPr marL="457200" indent="-457200" algn="l">
              <a:buFont typeface="Wingdings"/>
              <a:buChar char="§"/>
              <a:defRPr/>
            </a:pPr>
            <a:r>
              <a:rPr b="0" i="0" u="none"/>
              <a:t>Other staff of the organisation (e.g. board, coach)</a:t>
            </a:r>
            <a:endParaRPr/>
          </a:p>
          <a:p>
            <a:pPr marL="457200" indent="-457200" algn="l">
              <a:buFont typeface="Wingdings"/>
              <a:buChar char="§"/>
              <a:defRPr/>
            </a:pPr>
            <a:r>
              <a:rPr b="0" i="0" u="none"/>
              <a:t>Specialist counselling centres</a:t>
            </a:r>
            <a:endParaRPr/>
          </a:p>
          <a:p>
            <a:pPr marL="342900" indent="-342900" algn="l">
              <a:buFont typeface="Arial"/>
              <a:buChar char="•"/>
              <a:defRPr/>
            </a:pPr>
            <a:endParaRPr/>
          </a:p>
          <a:p>
            <a:pPr marL="342900" indent="-342900" algn="l">
              <a:buFont typeface="Arial"/>
              <a:buChar char="•"/>
              <a:defRPr/>
            </a:pPr>
            <a:endParaRPr/>
          </a:p>
        </p:txBody>
      </p:sp>
      <p:sp>
        <p:nvSpPr>
          <p:cNvPr id="10" name="Content Placeholder 9"/>
          <p:cNvSpPr>
            <a:spLocks noGrp="1"/>
          </p:cNvSpPr>
          <p:nvPr>
            <p:ph sz="quarter" idx="14"/>
          </p:nvPr>
        </p:nvSpPr>
        <p:spPr bwMode="auto"/>
        <p:txBody>
          <a:bodyPr/>
          <a:lstStyle/>
          <a:p>
            <a:pPr algn="l">
              <a:defRPr/>
            </a:pPr>
            <a:r>
              <a:rPr b="1" i="0" u="none">
                <a:solidFill>
                  <a:schemeClr val="accent2"/>
                </a:solidFill>
              </a:rPr>
              <a:t>During the situation</a:t>
            </a:r>
            <a:endParaRPr/>
          </a:p>
          <a:p>
            <a:pPr algn="l">
              <a:defRPr/>
            </a:pPr>
            <a:endParaRPr/>
          </a:p>
          <a:p>
            <a:pPr algn="l">
              <a:defRPr/>
            </a:pPr>
            <a:r>
              <a:rPr b="1" i="0" u="none"/>
              <a:t>Remain present</a:t>
            </a:r>
            <a:endParaRPr/>
          </a:p>
          <a:p>
            <a:pPr marL="342900" indent="-342900" algn="l">
              <a:buFont typeface="Wingdings"/>
              <a:buChar char="§"/>
              <a:defRPr/>
            </a:pPr>
            <a:r>
              <a:rPr b="0" i="0" u="none"/>
              <a:t>Stay in the room </a:t>
            </a:r>
            <a:endParaRPr/>
          </a:p>
          <a:p>
            <a:pPr marL="342900" indent="-342900" algn="l">
              <a:buFont typeface="Wingdings"/>
              <a:buChar char="§"/>
              <a:defRPr/>
            </a:pPr>
            <a:r>
              <a:rPr b="0" i="0" u="none"/>
              <a:t>Offer support afterwards</a:t>
            </a:r>
            <a:endParaRPr/>
          </a:p>
          <a:p>
            <a:pPr marL="342900" indent="-342900" algn="l">
              <a:buFont typeface="Arial"/>
              <a:buChar char="•"/>
              <a:defRPr/>
            </a:pPr>
            <a:endParaRPr/>
          </a:p>
          <a:p>
            <a:pPr marL="342900" indent="-342900" algn="l">
              <a:buFont typeface="Arial"/>
              <a:buChar char="•"/>
              <a:defRPr/>
            </a:pPr>
            <a:endParaRPr/>
          </a:p>
          <a:p>
            <a:pPr algn="l">
              <a:defRPr/>
            </a:pPr>
            <a:r>
              <a:rPr b="1" i="0" u="none"/>
              <a:t>Distract</a:t>
            </a:r>
            <a:endParaRPr/>
          </a:p>
          <a:p>
            <a:pPr marL="342900" indent="-342900" algn="l">
              <a:buFont typeface="Wingdings"/>
              <a:buChar char="§"/>
              <a:defRPr/>
            </a:pPr>
            <a:r>
              <a:rPr b="0" i="0" u="none"/>
              <a:t>Get creative and focus attention on something else</a:t>
            </a:r>
            <a:endParaRPr/>
          </a:p>
          <a:p>
            <a:pPr marL="342900" indent="-342900" algn="l">
              <a:buFont typeface="Wingdings"/>
              <a:buChar char="§"/>
              <a:defRPr/>
            </a:pPr>
            <a:r>
              <a:rPr b="0" i="0" u="none"/>
              <a:t>e.g. by asking the person concerned something</a:t>
            </a:r>
            <a:endParaRPr/>
          </a:p>
          <a:p>
            <a:pPr algn="l">
              <a:defRPr/>
            </a:pPr>
            <a:endParaRPr/>
          </a:p>
        </p:txBody>
      </p:sp>
      <p:sp>
        <p:nvSpPr>
          <p:cNvPr id="6" name="Slide Number Placeholder 5"/>
          <p:cNvSpPr>
            <a:spLocks noGrp="1"/>
          </p:cNvSpPr>
          <p:nvPr>
            <p:ph type="sldNum" sz="quarter" idx="12"/>
          </p:nvPr>
        </p:nvSpPr>
        <p:spPr bwMode="auto"/>
        <p:txBody>
          <a:bodyPr/>
          <a:lstStyle/>
          <a:p>
            <a:pPr algn="r">
              <a:defRPr/>
            </a:pPr>
            <a:fld id="{84A1FA42-DC19-BA43-BB12-83C626D2DFE2}" type="slidenum">
              <a:rPr/>
              <a:t>25</a:t>
            </a:fld>
            <a:endParaRPr/>
          </a:p>
        </p:txBody>
      </p:sp>
      <p:sp>
        <p:nvSpPr>
          <p:cNvPr id="3" name="Title 2"/>
          <p:cNvSpPr>
            <a:spLocks noGrp="1"/>
          </p:cNvSpPr>
          <p:nvPr>
            <p:ph type="title"/>
          </p:nvPr>
        </p:nvSpPr>
        <p:spPr bwMode="auto"/>
        <p:txBody>
          <a:bodyPr/>
          <a:lstStyle/>
          <a:p>
            <a:pPr algn="l">
              <a:defRPr/>
            </a:pPr>
            <a:r>
              <a:rPr b="1" i="0" u="none"/>
              <a:t>Positive bystander behaviour</a:t>
            </a:r>
            <a:endParaRPr/>
          </a:p>
        </p:txBody>
      </p:sp>
      <p:pic>
        <p:nvPicPr>
          <p:cNvPr id="8" name="Picture 7"/>
          <p:cNvPicPr>
            <a:picLocks noChangeAspect="1"/>
          </p:cNvPicPr>
          <p:nvPr/>
        </p:nvPicPr>
        <p:blipFill>
          <a:blip r:embed="rId3"/>
          <a:stretch/>
        </p:blipFill>
        <p:spPr bwMode="auto">
          <a:xfrm>
            <a:off x="3840428" y="4869159"/>
            <a:ext cx="2255572" cy="2255572"/>
          </a:xfrm>
          <a:prstGeom prst="rect">
            <a:avLst/>
          </a:prstGeom>
        </p:spPr>
      </p:pic>
      <p:pic>
        <p:nvPicPr>
          <p:cNvPr id="11" name="Picture 10"/>
          <p:cNvPicPr>
            <a:picLocks noChangeAspect="1"/>
          </p:cNvPicPr>
          <p:nvPr/>
        </p:nvPicPr>
        <p:blipFill>
          <a:blip r:embed="rId4"/>
          <a:stretch/>
        </p:blipFill>
        <p:spPr bwMode="auto">
          <a:xfrm>
            <a:off x="9904660" y="-99392"/>
            <a:ext cx="2276872" cy="22633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lgn="l">
              <a:defRPr/>
            </a:pPr>
            <a:r>
              <a:rPr b="1" i="0" u="none"/>
              <a:t>Case studies on "bystander" behaviour</a:t>
            </a:r>
            <a:endParaRPr/>
          </a:p>
        </p:txBody>
      </p:sp>
      <p:sp>
        <p:nvSpPr>
          <p:cNvPr id="5" name="Slide Number Placeholder 4"/>
          <p:cNvSpPr>
            <a:spLocks noGrp="1"/>
          </p:cNvSpPr>
          <p:nvPr>
            <p:ph type="sldNum" sz="quarter" idx="12"/>
          </p:nvPr>
        </p:nvSpPr>
        <p:spPr bwMode="auto"/>
        <p:txBody>
          <a:bodyPr/>
          <a:lstStyle/>
          <a:p>
            <a:pPr algn="r">
              <a:defRPr/>
            </a:pPr>
            <a:fld id="{BC6ACECB-09E2-B148-A321-B1DE9C880DE8}" type="slidenum">
              <a:rPr/>
              <a:t>26</a:t>
            </a:fld>
            <a:endParaRPr/>
          </a:p>
        </p:txBody>
      </p:sp>
      <p:sp>
        <p:nvSpPr>
          <p:cNvPr id="6" name="Text Placeholder 5"/>
          <p:cNvSpPr>
            <a:spLocks noGrp="1"/>
          </p:cNvSpPr>
          <p:nvPr>
            <p:ph type="body" sz="quarter" idx="13"/>
          </p:nvPr>
        </p:nvSpPr>
        <p:spPr bwMode="auto">
          <a:xfrm>
            <a:off x="5045986" y="3839754"/>
            <a:ext cx="6521450" cy="1029406"/>
          </a:xfrm>
        </p:spPr>
        <p:txBody>
          <a:bodyPr/>
          <a:lstStyle/>
          <a:p>
            <a:pPr algn="l">
              <a:defRPr/>
            </a:pPr>
            <a:r>
              <a:rPr b="0" i="0" u="none"/>
              <a:t>Exercise in (small) groups</a:t>
            </a:r>
            <a:endParaRPr/>
          </a:p>
        </p:txBody>
      </p:sp>
      <p:pic>
        <p:nvPicPr>
          <p:cNvPr id="8" name="Picture 7"/>
          <p:cNvPicPr>
            <a:picLocks noChangeAspect="1"/>
          </p:cNvPicPr>
          <p:nvPr/>
        </p:nvPicPr>
        <p:blipFill>
          <a:blip r:embed="rId3"/>
          <a:stretch/>
        </p:blipFill>
        <p:spPr bwMode="auto">
          <a:xfrm>
            <a:off x="983432" y="116632"/>
            <a:ext cx="3066296" cy="306629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t>Case study 1</a:t>
            </a:r>
            <a:endParaRPr/>
          </a:p>
        </p:txBody>
      </p:sp>
      <p:sp>
        <p:nvSpPr>
          <p:cNvPr id="4" name="Content Placeholder 3"/>
          <p:cNvSpPr>
            <a:spLocks noGrp="1"/>
          </p:cNvSpPr>
          <p:nvPr>
            <p:ph sz="half" idx="1"/>
          </p:nvPr>
        </p:nvSpPr>
        <p:spPr bwMode="auto"/>
        <p:txBody>
          <a:bodyPr>
            <a:normAutofit/>
          </a:bodyPr>
          <a:lstStyle/>
          <a:p>
            <a:pPr algn="l">
              <a:defRPr/>
            </a:pPr>
            <a:r>
              <a:rPr b="0" i="0" u="none" strike="noStrike">
                <a:solidFill>
                  <a:schemeClr val="tx1"/>
                </a:solidFill>
              </a:rPr>
              <a:t>Laura and Maximilian are two youth coaches from the local athletics club who regularly drive young athletes to and from training sessions. As a result, they spend a lot of time with the young athletes besides during training sessions and also hear various stories.</a:t>
            </a:r>
            <a:endParaRPr/>
          </a:p>
          <a:p>
            <a:pPr algn="l">
              <a:defRPr/>
            </a:pPr>
            <a:endParaRPr>
              <a:solidFill>
                <a:schemeClr val="tx1"/>
              </a:solidFill>
            </a:endParaRPr>
          </a:p>
          <a:p>
            <a:pPr algn="l">
              <a:defRPr/>
            </a:pPr>
            <a:r>
              <a:rPr b="0" i="0" u="none" strike="noStrike">
                <a:solidFill>
                  <a:schemeClr val="tx1"/>
                </a:solidFill>
              </a:rPr>
              <a:t>One of these stories is exclusively about one of the youngsters, Sebastian. Apparently, Sebastian is systematically excluded and not invited to joint activities organised by his teammates. He is unaware of this because they created a WhatsApp group without him. </a:t>
            </a:r>
            <a:endParaRPr/>
          </a:p>
          <a:p>
            <a:pPr algn="l">
              <a:defRPr/>
            </a:pPr>
            <a:endParaRPr>
              <a:solidFill>
                <a:schemeClr val="tx1"/>
              </a:solidFill>
            </a:endParaRPr>
          </a:p>
          <a:p>
            <a:pPr algn="l">
              <a:defRPr/>
            </a:pPr>
            <a:r>
              <a:rPr b="0" i="0" u="none" strike="noStrike">
                <a:solidFill>
                  <a:schemeClr val="tx1"/>
                </a:solidFill>
              </a:rPr>
              <a:t>During car trips, Laura and Maximilian have also heard that teammates occasionally hide some of Sebastian's clothes and other items in the changing room while he is showering. The teammates also agree not to talk to Sebastian and to occasionally push and tease him during training sessions.</a:t>
            </a: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27</a:t>
            </a:fld>
            <a:endParaRPr/>
          </a:p>
        </p:txBody>
      </p:sp>
      <p:pic>
        <p:nvPicPr>
          <p:cNvPr id="8" name="Picture 7"/>
          <p:cNvPicPr>
            <a:picLocks noChangeAspect="1"/>
          </p:cNvPicPr>
          <p:nvPr/>
        </p:nvPicPr>
        <p:blipFill>
          <a:blip r:embed="rId3"/>
          <a:stretch/>
        </p:blipFill>
        <p:spPr bwMode="auto">
          <a:xfrm>
            <a:off x="9405036" y="-253592"/>
            <a:ext cx="2304256" cy="230425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t>Resolution of case study 1</a:t>
            </a:r>
            <a:endParaRPr/>
          </a:p>
        </p:txBody>
      </p:sp>
      <p:sp>
        <p:nvSpPr>
          <p:cNvPr id="4" name="Content Placeholder 3"/>
          <p:cNvSpPr>
            <a:spLocks noGrp="1"/>
          </p:cNvSpPr>
          <p:nvPr>
            <p:ph sz="half" idx="1"/>
          </p:nvPr>
        </p:nvSpPr>
        <p:spPr bwMode="auto"/>
        <p:txBody>
          <a:bodyPr>
            <a:normAutofit lnSpcReduction="10000"/>
          </a:bodyPr>
          <a:lstStyle/>
          <a:p>
            <a:pPr algn="l">
              <a:defRPr/>
            </a:pPr>
            <a:r>
              <a:rPr b="1" i="0" u="none"/>
              <a:t>These are repeated and serious incidents (bullying) perpetrated against an individual by the sports group</a:t>
            </a:r>
            <a:endParaRPr b="1"/>
          </a:p>
          <a:p>
            <a:pPr algn="l">
              <a:defRPr/>
            </a:pPr>
            <a:endParaRPr/>
          </a:p>
          <a:p>
            <a:pPr marL="342900" indent="-342900" algn="l">
              <a:buFont typeface="Wingdings"/>
              <a:buChar char="§"/>
              <a:defRPr/>
            </a:pPr>
            <a:r>
              <a:rPr b="0" i="0" u="none"/>
              <a:t>The club's contact person should be consulted for advice</a:t>
            </a:r>
            <a:endParaRPr/>
          </a:p>
          <a:p>
            <a:pPr algn="l">
              <a:defRPr/>
            </a:pPr>
            <a:endParaRPr/>
          </a:p>
          <a:p>
            <a:pPr marL="342900" indent="-342900" algn="l">
              <a:buFont typeface="Wingdings"/>
              <a:buChar char="§"/>
              <a:defRPr/>
            </a:pPr>
            <a:r>
              <a:rPr b="0" i="0" u="none"/>
              <a:t>The athlete concerned, Sebastian, can be contacted:</a:t>
            </a:r>
            <a:endParaRPr/>
          </a:p>
          <a:p>
            <a:pPr marL="800100" lvl="1" indent="-342900" algn="l">
              <a:buFont typeface="Wingdings"/>
              <a:buChar char="§"/>
              <a:defRPr/>
            </a:pPr>
            <a:r>
              <a:rPr b="0" i="0" u="none"/>
              <a:t>How is he doing?</a:t>
            </a:r>
            <a:endParaRPr/>
          </a:p>
          <a:p>
            <a:pPr marL="800100" lvl="1" indent="-342900" algn="l">
              <a:buFont typeface="Wingdings"/>
              <a:buChar char="§"/>
              <a:defRPr/>
            </a:pPr>
            <a:r>
              <a:rPr b="0" i="0" u="none"/>
              <a:t>What does he need or want?</a:t>
            </a:r>
            <a:endParaRPr/>
          </a:p>
          <a:p>
            <a:pPr marL="800100" lvl="1" indent="-342900" algn="l">
              <a:buFont typeface="Wingdings"/>
              <a:buChar char="§"/>
              <a:defRPr/>
            </a:pPr>
            <a:r>
              <a:rPr b="0" i="0" u="none"/>
              <a:t>How can he be helped?</a:t>
            </a:r>
            <a:endParaRPr/>
          </a:p>
          <a:p>
            <a:pPr lvl="1" algn="l">
              <a:defRPr/>
            </a:pPr>
            <a:endParaRPr/>
          </a:p>
          <a:p>
            <a:pPr marL="342900" indent="-342900" algn="l">
              <a:buFont typeface="Wingdings"/>
              <a:buChar char="§"/>
              <a:defRPr/>
            </a:pPr>
            <a:r>
              <a:rPr b="0" i="0" u="none"/>
              <a:t>In the second step, the bullying by the sports group should be addressed:</a:t>
            </a:r>
            <a:endParaRPr/>
          </a:p>
          <a:p>
            <a:pPr marL="800100" lvl="1" indent="-342900" algn="l">
              <a:buFont typeface="Wingdings"/>
              <a:buChar char="§"/>
              <a:defRPr/>
            </a:pPr>
            <a:r>
              <a:rPr b="0" i="0" u="none"/>
              <a:t>Name the misbehaviour</a:t>
            </a:r>
            <a:endParaRPr/>
          </a:p>
          <a:p>
            <a:pPr marL="800100" lvl="1" indent="-342900" algn="l">
              <a:buFont typeface="Wingdings"/>
              <a:buChar char="§"/>
              <a:defRPr/>
            </a:pPr>
            <a:r>
              <a:rPr b="0" i="0" u="none"/>
              <a:t>Announce consequences clearly</a:t>
            </a:r>
            <a:endParaRPr/>
          </a:p>
          <a:p>
            <a:pPr marL="800100" lvl="1" indent="-342900" algn="l">
              <a:buFont typeface="Wingdings"/>
              <a:buChar char="§"/>
              <a:defRPr/>
            </a:pPr>
            <a:r>
              <a:rPr b="0" i="0" u="none"/>
              <a:t>Ask for reasons for the behaviour</a:t>
            </a:r>
            <a:endParaRPr/>
          </a:p>
          <a:p>
            <a:pPr marL="800100" lvl="1" indent="-342900" algn="l">
              <a:buFont typeface="Wingdings"/>
              <a:buChar char="§"/>
              <a:defRPr/>
            </a:pPr>
            <a:r>
              <a:rPr b="0" i="0" u="none"/>
              <a:t>Involve the group in how the situation can improve</a:t>
            </a:r>
            <a:endParaRPr/>
          </a:p>
          <a:p>
            <a:pPr lvl="1" algn="l">
              <a:defRPr/>
            </a:pP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28</a:t>
            </a:fld>
            <a:endParaRPr/>
          </a:p>
        </p:txBody>
      </p:sp>
      <p:pic>
        <p:nvPicPr>
          <p:cNvPr id="9" name="Picture 8"/>
          <p:cNvPicPr>
            <a:picLocks noChangeAspect="1"/>
          </p:cNvPicPr>
          <p:nvPr/>
        </p:nvPicPr>
        <p:blipFill>
          <a:blip r:embed="rId3"/>
          <a:srcRect l="13669" t="17270" r="13814" b="3281"/>
          <a:stretch/>
        </p:blipFill>
        <p:spPr bwMode="auto">
          <a:xfrm>
            <a:off x="9543875" y="235507"/>
            <a:ext cx="1463780" cy="160944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solidFill>
                  <a:schemeClr val="tx1"/>
                </a:solidFill>
              </a:rPr>
              <a:t>Case study 2</a:t>
            </a:r>
            <a:endParaRPr>
              <a:solidFill>
                <a:schemeClr val="tx1"/>
              </a:solidFill>
            </a:endParaRPr>
          </a:p>
        </p:txBody>
      </p:sp>
      <p:sp>
        <p:nvSpPr>
          <p:cNvPr id="4" name="Content Placeholder 3"/>
          <p:cNvSpPr>
            <a:spLocks noGrp="1"/>
          </p:cNvSpPr>
          <p:nvPr>
            <p:ph sz="half" idx="1"/>
          </p:nvPr>
        </p:nvSpPr>
        <p:spPr bwMode="auto"/>
        <p:txBody>
          <a:bodyPr/>
          <a:lstStyle/>
          <a:p>
            <a:pPr algn="l">
              <a:defRPr/>
            </a:pPr>
            <a:r>
              <a:rPr b="0" i="0" u="none">
                <a:solidFill>
                  <a:schemeClr val="tx1"/>
                </a:solidFill>
              </a:rPr>
              <a:t>Lisa is a 14-year-old volleyball player. She injured her back just before an important match.</a:t>
            </a:r>
            <a:endParaRPr>
              <a:solidFill>
                <a:schemeClr val="tx1"/>
              </a:solidFill>
            </a:endParaRPr>
          </a:p>
          <a:p>
            <a:pPr algn="l">
              <a:defRPr/>
            </a:pPr>
            <a:endParaRPr>
              <a:solidFill>
                <a:schemeClr val="tx1"/>
              </a:solidFill>
            </a:endParaRPr>
          </a:p>
          <a:p>
            <a:pPr algn="l">
              <a:defRPr/>
            </a:pPr>
            <a:r>
              <a:rPr b="0" i="0" u="none">
                <a:solidFill>
                  <a:schemeClr val="tx1"/>
                </a:solidFill>
              </a:rPr>
              <a:t>As the coach of the younger volleyball players, you overhear a conversation between player Lisa and her coach Anna. Anna asks Lisa to continue training despite the injury and to play this weekend. Coach Anna tells Lisa that the team has no chance of winning without her. The game is decisive for promotion to a higher league. She persuades Lisa to play along, despite the pain and against the doctor's advice that she should rest. </a:t>
            </a:r>
            <a:br>
              <a:rPr>
                <a:solidFill>
                  <a:schemeClr val="tx1"/>
                </a:solidFill>
              </a:rPr>
            </a:br>
            <a:endParaRPr>
              <a:solidFill>
                <a:schemeClr val="tx1"/>
              </a:solidFill>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29</a:t>
            </a:fld>
            <a:endParaRPr/>
          </a:p>
        </p:txBody>
      </p:sp>
      <p:pic>
        <p:nvPicPr>
          <p:cNvPr id="8" name="Picture 7"/>
          <p:cNvPicPr>
            <a:picLocks noChangeAspect="1"/>
          </p:cNvPicPr>
          <p:nvPr/>
        </p:nvPicPr>
        <p:blipFill>
          <a:blip r:embed="rId3"/>
          <a:stretch/>
        </p:blipFill>
        <p:spPr bwMode="auto">
          <a:xfrm>
            <a:off x="9405036" y="-253592"/>
            <a:ext cx="2304256" cy="230425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0" i="0" u="none"/>
              <a:t>Workshop programme</a:t>
            </a:r>
            <a:endParaRPr/>
          </a:p>
        </p:txBody>
      </p:sp>
      <p:sp>
        <p:nvSpPr>
          <p:cNvPr id="4" name="Content Placeholder 3"/>
          <p:cNvSpPr>
            <a:spLocks noGrp="1"/>
          </p:cNvSpPr>
          <p:nvPr>
            <p:ph sz="half" idx="1"/>
          </p:nvPr>
        </p:nvSpPr>
        <p:spPr bwMode="auto"/>
        <p:txBody>
          <a:bodyPr/>
          <a:lstStyle/>
          <a:p>
            <a:pPr marL="342900" indent="-342900" algn="l">
              <a:buFont typeface="Arial"/>
              <a:buChar char="•"/>
              <a:defRPr/>
            </a:pPr>
            <a:endParaRPr/>
          </a:p>
          <a:p>
            <a:pPr algn="l">
              <a:defRPr/>
            </a:pPr>
            <a:r>
              <a:rPr b="1" i="0" u="none">
                <a:solidFill>
                  <a:schemeClr val="accent2"/>
                </a:solidFill>
              </a:rPr>
              <a:t>Workshop content</a:t>
            </a:r>
            <a:r>
              <a:rPr b="0" i="0" u="none">
                <a:solidFill>
                  <a:schemeClr val="accent2"/>
                </a:solidFill>
              </a:rPr>
              <a:t> 120min</a:t>
            </a:r>
            <a:endParaRPr>
              <a:solidFill>
                <a:schemeClr val="accent2"/>
              </a:solidFill>
            </a:endParaRPr>
          </a:p>
          <a:p>
            <a:pPr algn="l">
              <a:defRPr/>
            </a:pPr>
            <a:endParaRPr/>
          </a:p>
          <a:p>
            <a:pPr marL="342900" indent="-342900" algn="l">
              <a:buFont typeface="Wingdings"/>
              <a:buChar char="§"/>
              <a:defRPr/>
            </a:pPr>
            <a:r>
              <a:rPr b="0" i="0" u="none"/>
              <a:t>Interactive </a:t>
            </a:r>
            <a:r>
              <a:rPr lang="en-GB"/>
              <a:t>storytelling</a:t>
            </a:r>
            <a:endParaRPr/>
          </a:p>
          <a:p>
            <a:pPr marL="342900" indent="-342900" algn="l">
              <a:buFont typeface="Wingdings"/>
              <a:buChar char="§"/>
              <a:defRPr/>
            </a:pPr>
            <a:r>
              <a:rPr b="0" i="0" u="none"/>
              <a:t>Information on borders and children's rights</a:t>
            </a:r>
            <a:endParaRPr/>
          </a:p>
          <a:p>
            <a:pPr marL="342900" indent="-342900" algn="l">
              <a:buFont typeface="Wingdings"/>
              <a:buChar char="§"/>
              <a:defRPr/>
            </a:pPr>
            <a:r>
              <a:rPr b="0" i="0" u="none"/>
              <a:t>Forms and frequency of interpersonal violence in sport</a:t>
            </a:r>
            <a:endParaRPr/>
          </a:p>
          <a:p>
            <a:pPr marL="342900" indent="-342900" algn="l">
              <a:buFont typeface="Wingdings"/>
              <a:buChar char="§"/>
              <a:defRPr/>
            </a:pPr>
            <a:r>
              <a:rPr b="0" i="0" u="none"/>
              <a:t>Options for action for adults</a:t>
            </a:r>
            <a:endParaRPr/>
          </a:p>
          <a:p>
            <a:pPr marL="342900" indent="-342900" algn="l">
              <a:buFont typeface="Wingdings"/>
              <a:buChar char="§"/>
              <a:defRPr/>
            </a:pPr>
            <a:r>
              <a:rPr b="0" i="0" u="none"/>
              <a:t>Discussion of case studies in small groups</a:t>
            </a:r>
            <a:endParaRPr/>
          </a:p>
          <a:p>
            <a:pPr marL="342900" indent="-342900" algn="l">
              <a:buFont typeface="Wingdings"/>
              <a:buChar char="§"/>
              <a:defRPr/>
            </a:pPr>
            <a:r>
              <a:rPr b="0" i="0" u="none"/>
              <a:t>Outlook and conclusion</a:t>
            </a: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3</a:t>
            </a:fld>
            <a:endParaRPr/>
          </a:p>
        </p:txBody>
      </p:sp>
      <p:pic>
        <p:nvPicPr>
          <p:cNvPr id="8" name="Picture 7" descr="A group of people holding a banner&#10;&#10;Description automatically generated"/>
          <p:cNvPicPr>
            <a:picLocks noChangeAspect="1"/>
          </p:cNvPicPr>
          <p:nvPr/>
        </p:nvPicPr>
        <p:blipFill>
          <a:blip r:embed="rId3"/>
          <a:stretch/>
        </p:blipFill>
        <p:spPr bwMode="auto">
          <a:xfrm>
            <a:off x="7464152" y="1678916"/>
            <a:ext cx="3501008" cy="3501008"/>
          </a:xfrm>
          <a:prstGeom prst="rect">
            <a:avLst/>
          </a:prstGeom>
        </p:spPr>
      </p:pic>
      <p:sp>
        <p:nvSpPr>
          <p:cNvPr id="5" name="Rectangle 4"/>
          <p:cNvSpPr/>
          <p:nvPr/>
        </p:nvSpPr>
        <p:spPr bwMode="auto">
          <a:xfrm>
            <a:off x="9552386" y="3099692"/>
            <a:ext cx="216021" cy="185291"/>
          </a:xfrm>
          <a:custGeom>
            <a:avLst/>
            <a:gdLst>
              <a:gd name="connsiteX0" fmla="*/ 0 w 216024"/>
              <a:gd name="connsiteY0" fmla="*/ 0 h 216024"/>
              <a:gd name="connsiteX1" fmla="*/ 216024 w 216024"/>
              <a:gd name="connsiteY1" fmla="*/ 0 h 216024"/>
              <a:gd name="connsiteX2" fmla="*/ 216024 w 216024"/>
              <a:gd name="connsiteY2" fmla="*/ 216024 h 216024"/>
              <a:gd name="connsiteX3" fmla="*/ 0 w 216024"/>
              <a:gd name="connsiteY3" fmla="*/ 216024 h 216024"/>
              <a:gd name="connsiteX4" fmla="*/ 0 w 216024"/>
              <a:gd name="connsiteY4" fmla="*/ 0 h 216024"/>
              <a:gd name="connsiteX0" fmla="*/ 0 w 216024"/>
              <a:gd name="connsiteY0" fmla="*/ 0 h 216024"/>
              <a:gd name="connsiteX1" fmla="*/ 216024 w 216024"/>
              <a:gd name="connsiteY1" fmla="*/ 0 h 216024"/>
              <a:gd name="connsiteX2" fmla="*/ 216024 w 216024"/>
              <a:gd name="connsiteY2" fmla="*/ 216024 h 216024"/>
              <a:gd name="connsiteX3" fmla="*/ 3175 w 216024"/>
              <a:gd name="connsiteY3" fmla="*/ 206499 h 216024"/>
              <a:gd name="connsiteX4" fmla="*/ 0 w 216024"/>
              <a:gd name="connsiteY4" fmla="*/ 0 h 216024"/>
              <a:gd name="connsiteX0" fmla="*/ 0 w 216024"/>
              <a:gd name="connsiteY0" fmla="*/ 0 h 206499"/>
              <a:gd name="connsiteX1" fmla="*/ 216024 w 216024"/>
              <a:gd name="connsiteY1" fmla="*/ 0 h 206499"/>
              <a:gd name="connsiteX2" fmla="*/ 203324 w 216024"/>
              <a:gd name="connsiteY2" fmla="*/ 200149 h 206499"/>
              <a:gd name="connsiteX3" fmla="*/ 3175 w 216024"/>
              <a:gd name="connsiteY3" fmla="*/ 206499 h 206499"/>
              <a:gd name="connsiteX4" fmla="*/ 0 w 216024"/>
              <a:gd name="connsiteY4" fmla="*/ 0 h 206499"/>
              <a:gd name="connsiteX0" fmla="*/ 0 w 206499"/>
              <a:gd name="connsiteY0" fmla="*/ 0 h 206499"/>
              <a:gd name="connsiteX1" fmla="*/ 206499 w 206499"/>
              <a:gd name="connsiteY1" fmla="*/ 9525 h 206499"/>
              <a:gd name="connsiteX2" fmla="*/ 203324 w 206499"/>
              <a:gd name="connsiteY2" fmla="*/ 200149 h 206499"/>
              <a:gd name="connsiteX3" fmla="*/ 3175 w 206499"/>
              <a:gd name="connsiteY3" fmla="*/ 206499 h 206499"/>
              <a:gd name="connsiteX4" fmla="*/ 0 w 206499"/>
              <a:gd name="connsiteY4" fmla="*/ 0 h 206499"/>
              <a:gd name="connsiteX0" fmla="*/ 9594 w 203393"/>
              <a:gd name="connsiteY0" fmla="*/ 6350 h 196974"/>
              <a:gd name="connsiteX1" fmla="*/ 203393 w 203393"/>
              <a:gd name="connsiteY1" fmla="*/ 0 h 196974"/>
              <a:gd name="connsiteX2" fmla="*/ 200218 w 203393"/>
              <a:gd name="connsiteY2" fmla="*/ 190624 h 196974"/>
              <a:gd name="connsiteX3" fmla="*/ 69 w 203393"/>
              <a:gd name="connsiteY3" fmla="*/ 196974 h 196974"/>
              <a:gd name="connsiteX4" fmla="*/ 9594 w 203393"/>
              <a:gd name="connsiteY4" fmla="*/ 6350 h 196974"/>
              <a:gd name="connsiteX0" fmla="*/ 9594 w 200236"/>
              <a:gd name="connsiteY0" fmla="*/ 62151 h 252775"/>
              <a:gd name="connsiteX1" fmla="*/ 157565 w 200236"/>
              <a:gd name="connsiteY1" fmla="*/ 0 h 252775"/>
              <a:gd name="connsiteX2" fmla="*/ 200218 w 200236"/>
              <a:gd name="connsiteY2" fmla="*/ 246425 h 252775"/>
              <a:gd name="connsiteX3" fmla="*/ 69 w 200236"/>
              <a:gd name="connsiteY3" fmla="*/ 252775 h 252775"/>
              <a:gd name="connsiteX4" fmla="*/ 9594 w 200236"/>
              <a:gd name="connsiteY4" fmla="*/ 62151 h 252775"/>
              <a:gd name="connsiteX0" fmla="*/ 9594 w 255221"/>
              <a:gd name="connsiteY0" fmla="*/ 62151 h 252775"/>
              <a:gd name="connsiteX1" fmla="*/ 157565 w 255221"/>
              <a:gd name="connsiteY1" fmla="*/ 0 h 252775"/>
              <a:gd name="connsiteX2" fmla="*/ 255213 w 255221"/>
              <a:gd name="connsiteY2" fmla="*/ 251075 h 252775"/>
              <a:gd name="connsiteX3" fmla="*/ 69 w 255221"/>
              <a:gd name="connsiteY3" fmla="*/ 252775 h 252775"/>
              <a:gd name="connsiteX4" fmla="*/ 9594 w 255221"/>
              <a:gd name="connsiteY4" fmla="*/ 62151 h 252775"/>
              <a:gd name="connsiteX0" fmla="*/ 50787 w 255168"/>
              <a:gd name="connsiteY0" fmla="*/ 76102 h 252775"/>
              <a:gd name="connsiteX1" fmla="*/ 157512 w 255168"/>
              <a:gd name="connsiteY1" fmla="*/ 0 h 252775"/>
              <a:gd name="connsiteX2" fmla="*/ 255160 w 255168"/>
              <a:gd name="connsiteY2" fmla="*/ 251075 h 252775"/>
              <a:gd name="connsiteX3" fmla="*/ 16 w 255168"/>
              <a:gd name="connsiteY3" fmla="*/ 252775 h 252775"/>
              <a:gd name="connsiteX4" fmla="*/ 50787 w 255168"/>
              <a:gd name="connsiteY4" fmla="*/ 76102 h 252775"/>
              <a:gd name="connsiteX0" fmla="*/ 50787 w 264332"/>
              <a:gd name="connsiteY0" fmla="*/ 76102 h 252775"/>
              <a:gd name="connsiteX1" fmla="*/ 157512 w 264332"/>
              <a:gd name="connsiteY1" fmla="*/ 0 h 252775"/>
              <a:gd name="connsiteX2" fmla="*/ 264325 w 264332"/>
              <a:gd name="connsiteY2" fmla="*/ 251075 h 252775"/>
              <a:gd name="connsiteX3" fmla="*/ 16 w 264332"/>
              <a:gd name="connsiteY3" fmla="*/ 252775 h 252775"/>
              <a:gd name="connsiteX4" fmla="*/ 50787 w 264332"/>
              <a:gd name="connsiteY4" fmla="*/ 76102 h 252775"/>
              <a:gd name="connsiteX0" fmla="*/ 50787 w 264333"/>
              <a:gd name="connsiteY0" fmla="*/ 117953 h 294626"/>
              <a:gd name="connsiteX1" fmla="*/ 166678 w 264333"/>
              <a:gd name="connsiteY1" fmla="*/ 0 h 294626"/>
              <a:gd name="connsiteX2" fmla="*/ 264325 w 264333"/>
              <a:gd name="connsiteY2" fmla="*/ 292926 h 294626"/>
              <a:gd name="connsiteX3" fmla="*/ 16 w 264333"/>
              <a:gd name="connsiteY3" fmla="*/ 294626 h 294626"/>
              <a:gd name="connsiteX4" fmla="*/ 50787 w 264333"/>
              <a:gd name="connsiteY4" fmla="*/ 117953 h 294626"/>
              <a:gd name="connsiteX0" fmla="*/ 50787 w 264333"/>
              <a:gd name="connsiteY0" fmla="*/ 1 h 176674"/>
              <a:gd name="connsiteX1" fmla="*/ 166678 w 264333"/>
              <a:gd name="connsiteY1" fmla="*/ 21550 h 176674"/>
              <a:gd name="connsiteX2" fmla="*/ 264325 w 264333"/>
              <a:gd name="connsiteY2" fmla="*/ 174974 h 176674"/>
              <a:gd name="connsiteX3" fmla="*/ 16 w 264333"/>
              <a:gd name="connsiteY3" fmla="*/ 176674 h 176674"/>
              <a:gd name="connsiteX4" fmla="*/ 50787 w 264333"/>
              <a:gd name="connsiteY4" fmla="*/ 1 h 176674"/>
              <a:gd name="connsiteX0" fmla="*/ 50787 w 267500"/>
              <a:gd name="connsiteY0" fmla="*/ 80753 h 257426"/>
              <a:gd name="connsiteX1" fmla="*/ 267500 w 267500"/>
              <a:gd name="connsiteY1" fmla="*/ 0 h 257426"/>
              <a:gd name="connsiteX2" fmla="*/ 264325 w 267500"/>
              <a:gd name="connsiteY2" fmla="*/ 255726 h 257426"/>
              <a:gd name="connsiteX3" fmla="*/ 16 w 267500"/>
              <a:gd name="connsiteY3" fmla="*/ 257426 h 257426"/>
              <a:gd name="connsiteX4" fmla="*/ 50787 w 267500"/>
              <a:gd name="connsiteY4" fmla="*/ 80753 h 257426"/>
              <a:gd name="connsiteX0" fmla="*/ 9593 w 267552"/>
              <a:gd name="connsiteY0" fmla="*/ 6352 h 257426"/>
              <a:gd name="connsiteX1" fmla="*/ 267552 w 267552"/>
              <a:gd name="connsiteY1" fmla="*/ 0 h 257426"/>
              <a:gd name="connsiteX2" fmla="*/ 264377 w 267552"/>
              <a:gd name="connsiteY2" fmla="*/ 255726 h 257426"/>
              <a:gd name="connsiteX3" fmla="*/ 68 w 267552"/>
              <a:gd name="connsiteY3" fmla="*/ 257426 h 257426"/>
              <a:gd name="connsiteX4" fmla="*/ 9593 w 267552"/>
              <a:gd name="connsiteY4" fmla="*/ 6352 h 25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552" h="257426" fill="norm" stroke="1" extrusionOk="0">
                <a:moveTo>
                  <a:pt x="9593" y="6352"/>
                </a:moveTo>
                <a:lnTo>
                  <a:pt x="267552" y="0"/>
                </a:lnTo>
                <a:cubicBezTo>
                  <a:pt x="266494" y="63541"/>
                  <a:pt x="265435" y="192185"/>
                  <a:pt x="264377" y="255726"/>
                </a:cubicBezTo>
                <a:lnTo>
                  <a:pt x="68" y="257426"/>
                </a:lnTo>
                <a:cubicBezTo>
                  <a:pt x="-990" y="188593"/>
                  <a:pt x="10651" y="75185"/>
                  <a:pt x="9593" y="6352"/>
                </a:cubicBezTo>
                <a:close/>
              </a:path>
            </a:pathLst>
          </a:custGeom>
          <a:solidFill>
            <a:srgbClr val="C0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solidFill>
                  <a:schemeClr val="tx1"/>
                </a:solidFill>
              </a:rPr>
              <a:t>Resolution of case study 2</a:t>
            </a:r>
            <a:endParaRPr>
              <a:solidFill>
                <a:schemeClr val="tx1"/>
              </a:solidFill>
            </a:endParaRPr>
          </a:p>
        </p:txBody>
      </p:sp>
      <p:sp>
        <p:nvSpPr>
          <p:cNvPr id="4" name="Content Placeholder 3"/>
          <p:cNvSpPr>
            <a:spLocks noGrp="1"/>
          </p:cNvSpPr>
          <p:nvPr>
            <p:ph sz="half" idx="1"/>
          </p:nvPr>
        </p:nvSpPr>
        <p:spPr bwMode="auto"/>
        <p:txBody>
          <a:bodyPr>
            <a:normAutofit/>
          </a:bodyPr>
          <a:lstStyle/>
          <a:p>
            <a:pPr algn="l">
              <a:defRPr/>
            </a:pPr>
            <a:r>
              <a:rPr b="1" i="0" u="none">
                <a:solidFill>
                  <a:schemeClr val="tx1"/>
                </a:solidFill>
              </a:rPr>
              <a:t>In this situation, you should react immediately, as this is a clear violation of boundaries.</a:t>
            </a:r>
            <a:endParaRPr>
              <a:solidFill>
                <a:schemeClr val="tx1"/>
              </a:solidFill>
            </a:endParaRPr>
          </a:p>
          <a:p>
            <a:pPr algn="l">
              <a:defRPr/>
            </a:pPr>
            <a:endParaRPr>
              <a:solidFill>
                <a:schemeClr val="tx1"/>
              </a:solidFill>
            </a:endParaRPr>
          </a:p>
          <a:p>
            <a:pPr algn="l">
              <a:defRPr/>
            </a:pPr>
            <a:r>
              <a:rPr b="0" i="0" u="none">
                <a:solidFill>
                  <a:schemeClr val="tx1"/>
                </a:solidFill>
              </a:rPr>
              <a:t>Possibilities:</a:t>
            </a:r>
            <a:endParaRPr>
              <a:solidFill>
                <a:schemeClr val="tx1"/>
              </a:solidFill>
            </a:endParaRPr>
          </a:p>
          <a:p>
            <a:pPr marL="342900" indent="-342900" algn="l">
              <a:buFont typeface="Wingdings"/>
              <a:buChar char="§"/>
              <a:defRPr/>
            </a:pPr>
            <a:r>
              <a:rPr b="0" i="0" u="none">
                <a:solidFill>
                  <a:schemeClr val="tx1"/>
                </a:solidFill>
              </a:rPr>
              <a:t>Talk to coach Anna directly: Players may not participate in games against medical advice</a:t>
            </a:r>
            <a:endParaRPr>
              <a:solidFill>
                <a:schemeClr val="tx1"/>
              </a:solidFill>
            </a:endParaRPr>
          </a:p>
          <a:p>
            <a:pPr marL="342900" indent="-342900" algn="l">
              <a:buFont typeface="Wingdings"/>
              <a:buChar char="§"/>
              <a:defRPr/>
            </a:pPr>
            <a:r>
              <a:rPr b="0" i="0" u="none">
                <a:solidFill>
                  <a:schemeClr val="tx1"/>
                </a:solidFill>
              </a:rPr>
              <a:t>If direct communication is not possible: Involve the club's contact person</a:t>
            </a:r>
            <a:endParaRPr>
              <a:solidFill>
                <a:schemeClr val="tx1"/>
              </a:solidFill>
            </a:endParaRPr>
          </a:p>
          <a:p>
            <a:pPr marL="342900" indent="-342900" algn="l">
              <a:buFont typeface="Wingdings"/>
              <a:buChar char="§"/>
              <a:defRPr/>
            </a:pPr>
            <a:r>
              <a:rPr b="0" i="0" u="none">
                <a:solidFill>
                  <a:schemeClr val="tx1"/>
                </a:solidFill>
              </a:rPr>
              <a:t>Address player Lisa:</a:t>
            </a:r>
            <a:endParaRPr>
              <a:solidFill>
                <a:schemeClr val="tx1"/>
              </a:solidFill>
            </a:endParaRPr>
          </a:p>
          <a:p>
            <a:pPr marL="800100" lvl="1" indent="-342900" algn="l">
              <a:buFont typeface="Courier New"/>
              <a:buChar char="o"/>
              <a:defRPr/>
            </a:pPr>
            <a:r>
              <a:rPr b="0" i="0" u="none">
                <a:solidFill>
                  <a:schemeClr val="tx1"/>
                </a:solidFill>
              </a:rPr>
              <a:t>Address the content of the overheard conversation and ask them about their well-being</a:t>
            </a:r>
            <a:endParaRPr>
              <a:solidFill>
                <a:schemeClr val="tx1"/>
              </a:solidFill>
            </a:endParaRPr>
          </a:p>
          <a:p>
            <a:pPr marL="800100" lvl="1" indent="-342900" algn="l">
              <a:buFont typeface="Courier New"/>
              <a:buChar char="o"/>
              <a:defRPr/>
            </a:pPr>
            <a:r>
              <a:rPr b="0" i="0" u="none">
                <a:solidFill>
                  <a:schemeClr val="tx1"/>
                </a:solidFill>
              </a:rPr>
              <a:t>Confirm that their coach is not allowed to use them with the injury</a:t>
            </a:r>
            <a:endParaRPr>
              <a:solidFill>
                <a:schemeClr val="tx1"/>
              </a:solidFill>
            </a:endParaRPr>
          </a:p>
          <a:p>
            <a:pPr marL="800100" lvl="1" indent="-342900" algn="l">
              <a:buFont typeface="Courier New"/>
              <a:buChar char="o"/>
              <a:defRPr/>
            </a:pPr>
            <a:r>
              <a:rPr b="0" i="0" u="none">
                <a:solidFill>
                  <a:schemeClr val="tx1"/>
                </a:solidFill>
              </a:rPr>
              <a:t>You could also advise her to get in touch with her parents or the contact person if this happens again</a:t>
            </a:r>
            <a:endParaRPr>
              <a:solidFill>
                <a:schemeClr val="tx1"/>
              </a:solidFill>
            </a:endParaRPr>
          </a:p>
          <a:p>
            <a:pPr marL="342900" indent="-342900" algn="l">
              <a:buFont typeface="Wingdings"/>
              <a:buChar char="§"/>
              <a:defRPr/>
            </a:pPr>
            <a:r>
              <a:rPr b="0" i="0" u="none">
                <a:solidFill>
                  <a:schemeClr val="tx1"/>
                </a:solidFill>
              </a:rPr>
              <a:t>Involve parents: Ensure that they are informed about the situation and know the organisation's position (no sport against medical advice) </a:t>
            </a:r>
            <a:endParaRPr>
              <a:solidFill>
                <a:schemeClr val="tx1"/>
              </a:solidFill>
            </a:endParaRPr>
          </a:p>
          <a:p>
            <a:pPr marL="342900" indent="-342900" algn="l">
              <a:buFont typeface="Arial"/>
              <a:buChar char="•"/>
              <a:defRPr/>
            </a:pP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30</a:t>
            </a:fld>
            <a:endParaRPr/>
          </a:p>
        </p:txBody>
      </p:sp>
      <p:pic>
        <p:nvPicPr>
          <p:cNvPr id="5" name="Picture 4"/>
          <p:cNvPicPr>
            <a:picLocks noChangeAspect="1"/>
          </p:cNvPicPr>
          <p:nvPr/>
        </p:nvPicPr>
        <p:blipFill>
          <a:blip r:embed="rId3"/>
          <a:srcRect l="13669" t="11402" r="13814" b="10396"/>
          <a:stretch/>
        </p:blipFill>
        <p:spPr bwMode="auto">
          <a:xfrm>
            <a:off x="9543865" y="116633"/>
            <a:ext cx="1463793" cy="158417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solidFill>
                  <a:schemeClr val="accent3"/>
                </a:solidFill>
              </a:rPr>
              <a:t>Case study 3</a:t>
            </a:r>
            <a:r>
              <a:rPr b="0" i="0" u="none"/>
              <a:t>	</a:t>
            </a:r>
            <a:endParaRPr/>
          </a:p>
        </p:txBody>
      </p:sp>
      <p:sp>
        <p:nvSpPr>
          <p:cNvPr id="4" name="Content Placeholder 3"/>
          <p:cNvSpPr>
            <a:spLocks noGrp="1"/>
          </p:cNvSpPr>
          <p:nvPr>
            <p:ph sz="half" idx="1"/>
          </p:nvPr>
        </p:nvSpPr>
        <p:spPr bwMode="auto"/>
        <p:txBody>
          <a:bodyPr/>
          <a:lstStyle/>
          <a:p>
            <a:pPr algn="l">
              <a:defRPr/>
            </a:pPr>
            <a:r>
              <a:rPr b="0" i="0" u="none">
                <a:solidFill>
                  <a:schemeClr val="accent3"/>
                </a:solidFill>
              </a:rPr>
              <a:t>After the training session of a mixed training group (football, age approx. 12 years), you observe the two players Tom and Achim walking towards the girls' changing room and shower. </a:t>
            </a:r>
            <a:endParaRPr>
              <a:solidFill>
                <a:schemeClr val="accent3"/>
              </a:solidFill>
            </a:endParaRPr>
          </a:p>
          <a:p>
            <a:pPr algn="l">
              <a:defRPr/>
            </a:pPr>
            <a:endParaRPr>
              <a:solidFill>
                <a:schemeClr val="accent3"/>
              </a:solidFill>
            </a:endParaRPr>
          </a:p>
          <a:p>
            <a:pPr algn="l">
              <a:defRPr/>
            </a:pPr>
            <a:r>
              <a:rPr b="0" i="0" u="none">
                <a:solidFill>
                  <a:schemeClr val="accent3"/>
                </a:solidFill>
              </a:rPr>
              <a:t>The next day, one of the girls comes to you and says that Tom and Achim secretly took photos of the girls in the shower. The girls have heard that the pictures have been sent around and have already ended up in the boys' WhatsApp group. The girls are frightened and fear that the pictures will continue to do the rounds.</a:t>
            </a:r>
            <a:endParaRPr>
              <a:solidFill>
                <a:schemeClr val="accent3"/>
              </a:solidFill>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31</a:t>
            </a:fld>
            <a:endParaRPr/>
          </a:p>
        </p:txBody>
      </p:sp>
      <p:pic>
        <p:nvPicPr>
          <p:cNvPr id="8" name="Picture 7"/>
          <p:cNvPicPr>
            <a:picLocks noChangeAspect="1"/>
          </p:cNvPicPr>
          <p:nvPr/>
        </p:nvPicPr>
        <p:blipFill>
          <a:blip r:embed="rId3"/>
          <a:stretch/>
        </p:blipFill>
        <p:spPr bwMode="auto">
          <a:xfrm>
            <a:off x="9405036" y="-253592"/>
            <a:ext cx="2304256" cy="230425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solidFill>
                  <a:schemeClr val="tx1"/>
                </a:solidFill>
              </a:rPr>
              <a:t>Resolution of case study 3</a:t>
            </a:r>
            <a:endParaRPr>
              <a:solidFill>
                <a:schemeClr val="tx1"/>
              </a:solidFill>
            </a:endParaRPr>
          </a:p>
        </p:txBody>
      </p:sp>
      <p:sp>
        <p:nvSpPr>
          <p:cNvPr id="4" name="Content Placeholder 3"/>
          <p:cNvSpPr>
            <a:spLocks noGrp="1"/>
          </p:cNvSpPr>
          <p:nvPr>
            <p:ph sz="half" idx="1"/>
          </p:nvPr>
        </p:nvSpPr>
        <p:spPr bwMode="auto"/>
        <p:txBody>
          <a:bodyPr/>
          <a:lstStyle/>
          <a:p>
            <a:pPr algn="l">
              <a:defRPr/>
            </a:pPr>
            <a:r>
              <a:rPr b="1" i="0" u="none">
                <a:solidFill>
                  <a:schemeClr val="tx1"/>
                </a:solidFill>
              </a:rPr>
              <a:t>This is a serious incident that requires immediate action.</a:t>
            </a:r>
            <a:endParaRPr>
              <a:solidFill>
                <a:schemeClr val="tx1"/>
              </a:solidFill>
            </a:endParaRPr>
          </a:p>
          <a:p>
            <a:pPr algn="l">
              <a:defRPr/>
            </a:pPr>
            <a:endParaRPr>
              <a:solidFill>
                <a:schemeClr val="tx1"/>
              </a:solidFill>
            </a:endParaRPr>
          </a:p>
          <a:p>
            <a:pPr marL="342900" indent="-342900" algn="l">
              <a:buFont typeface="Wingdings"/>
              <a:buChar char="§"/>
              <a:defRPr/>
            </a:pPr>
            <a:r>
              <a:rPr b="0" i="0" u="none">
                <a:solidFill>
                  <a:schemeClr val="tx1"/>
                </a:solidFill>
              </a:rPr>
              <a:t>Inform the contact person immediately, who will consult other specialist counselling centres if necessary</a:t>
            </a:r>
            <a:endParaRPr>
              <a:solidFill>
                <a:schemeClr val="tx1"/>
              </a:solidFill>
            </a:endParaRPr>
          </a:p>
          <a:p>
            <a:pPr marL="342900" indent="-342900" algn="l">
              <a:buFont typeface="Wingdings"/>
              <a:buChar char="§"/>
              <a:defRPr/>
            </a:pPr>
            <a:r>
              <a:rPr b="0" i="0" u="none">
                <a:solidFill>
                  <a:schemeClr val="tx1"/>
                </a:solidFill>
              </a:rPr>
              <a:t>A discussion with the parents, the persons concerned and the two boys led by the contact person is necessary</a:t>
            </a:r>
            <a:endParaRPr>
              <a:solidFill>
                <a:schemeClr val="tx1"/>
              </a:solidFill>
            </a:endParaRPr>
          </a:p>
          <a:p>
            <a:pPr marL="342900" indent="-342900" algn="l">
              <a:buFont typeface="Wingdings"/>
              <a:buChar char="§"/>
              <a:defRPr/>
            </a:pPr>
            <a:r>
              <a:rPr b="0" i="0" u="none">
                <a:solidFill>
                  <a:schemeClr val="tx1"/>
                </a:solidFill>
              </a:rPr>
              <a:t>Further steps will be taken by those responsible at the club and must be communicated with those affected and the parents</a:t>
            </a:r>
            <a:endParaRPr>
              <a:solidFill>
                <a:schemeClr val="tx1"/>
              </a:solidFill>
            </a:endParaRPr>
          </a:p>
          <a:p>
            <a:pPr marL="342900" indent="-342900" algn="l">
              <a:buFont typeface="Arial"/>
              <a:buChar char="•"/>
              <a:defRPr/>
            </a:pPr>
            <a:endParaRPr>
              <a:solidFill>
                <a:schemeClr val="tx1"/>
              </a:solidFill>
            </a:endParaRPr>
          </a:p>
          <a:p>
            <a:pPr marL="342900" indent="-342900" algn="l">
              <a:buFont typeface="Arial"/>
              <a:buChar char="•"/>
              <a:defRPr/>
            </a:pP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32</a:t>
            </a:fld>
            <a:endParaRPr/>
          </a:p>
        </p:txBody>
      </p:sp>
      <p:pic>
        <p:nvPicPr>
          <p:cNvPr id="2" name="Picture 1"/>
          <p:cNvPicPr>
            <a:picLocks noChangeAspect="1"/>
          </p:cNvPicPr>
          <p:nvPr/>
        </p:nvPicPr>
        <p:blipFill>
          <a:blip r:embed="rId3"/>
          <a:srcRect l="13669" t="11402" r="13814" b="10396"/>
          <a:stretch/>
        </p:blipFill>
        <p:spPr bwMode="auto">
          <a:xfrm>
            <a:off x="9543865" y="116633"/>
            <a:ext cx="1463793" cy="158417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p:txBody>
          <a:bodyPr/>
          <a:lstStyle/>
          <a:p>
            <a:pPr algn="just">
              <a:lnSpc>
                <a:spcPct val="114999"/>
              </a:lnSpc>
              <a:spcBef>
                <a:spcPts val="600"/>
              </a:spcBef>
              <a:spcAft>
                <a:spcPts val="600"/>
              </a:spcAft>
              <a:defRPr/>
            </a:pPr>
            <a:r>
              <a:rPr sz="1800" b="0" i="0" u="none">
                <a:solidFill>
                  <a:schemeClr val="tx1"/>
                </a:solidFill>
                <a:highlight>
                  <a:srgbClr val="FFFF00"/>
                </a:highlight>
                <a:latin typeface="Calibri"/>
                <a:ea typeface="Calibri"/>
                <a:cs typeface="Times New Roman"/>
              </a:rPr>
              <a:t>Name, function/tasks in the organisation, background as contact person, responsibilities.</a:t>
            </a:r>
            <a:endParaRPr sz="1800">
              <a:solidFill>
                <a:schemeClr val="tx1"/>
              </a:solidFill>
              <a:highlight>
                <a:srgbClr val="FFFF00"/>
              </a:highlight>
              <a:latin typeface="Calibri"/>
              <a:ea typeface="Calibri"/>
              <a:cs typeface="Times New Roman"/>
            </a:endParaRPr>
          </a:p>
          <a:p>
            <a:pPr algn="just">
              <a:lnSpc>
                <a:spcPct val="114999"/>
              </a:lnSpc>
              <a:spcBef>
                <a:spcPts val="600"/>
              </a:spcBef>
              <a:spcAft>
                <a:spcPts val="600"/>
              </a:spcAft>
              <a:defRPr/>
            </a:pPr>
            <a:r>
              <a:rPr sz="1800" b="0" i="0" u="none">
                <a:solidFill>
                  <a:schemeClr val="tx1"/>
                </a:solidFill>
                <a:highlight>
                  <a:srgbClr val="FFFF00"/>
                </a:highlight>
                <a:latin typeface="Calibri"/>
                <a:ea typeface="Calibri"/>
                <a:cs typeface="Times New Roman"/>
              </a:rPr>
              <a:t>Availability (e-mail, telephone, web form, in person, etc.)</a:t>
            </a:r>
            <a:endParaRPr sz="1800">
              <a:solidFill>
                <a:schemeClr val="tx1"/>
              </a:solidFill>
              <a:highlight>
                <a:srgbClr val="FFFF00"/>
              </a:highlight>
              <a:latin typeface="Calibri"/>
              <a:ea typeface="Calibri"/>
              <a:cs typeface="Times New Roman"/>
            </a:endParaRPr>
          </a:p>
          <a:p>
            <a:pPr algn="l">
              <a:defRPr/>
            </a:pPr>
            <a:endParaRPr>
              <a:highlight>
                <a:srgbClr val="FFFF00"/>
              </a:highlight>
            </a:endParaRPr>
          </a:p>
        </p:txBody>
      </p:sp>
      <p:sp>
        <p:nvSpPr>
          <p:cNvPr id="5" name="Titel 4"/>
          <p:cNvSpPr>
            <a:spLocks noGrp="1"/>
          </p:cNvSpPr>
          <p:nvPr>
            <p:ph type="title"/>
          </p:nvPr>
        </p:nvSpPr>
        <p:spPr bwMode="auto"/>
        <p:txBody>
          <a:bodyPr/>
          <a:lstStyle/>
          <a:p>
            <a:pPr algn="l">
              <a:defRPr/>
            </a:pPr>
            <a:r>
              <a:rPr b="1" i="0" u="none">
                <a:solidFill>
                  <a:schemeClr val="tx1"/>
                </a:solidFill>
                <a:highlight>
                  <a:srgbClr val="FFFF00"/>
                </a:highlight>
              </a:rPr>
              <a:t>Introduction of the contact person</a:t>
            </a:r>
            <a:endParaRPr>
              <a:solidFill>
                <a:schemeClr val="tx1"/>
              </a:solidFill>
            </a:endParaRPr>
          </a:p>
        </p:txBody>
      </p:sp>
      <p:sp>
        <p:nvSpPr>
          <p:cNvPr id="6" name="Foliennummernplatzhalter 5"/>
          <p:cNvSpPr>
            <a:spLocks noGrp="1"/>
          </p:cNvSpPr>
          <p:nvPr>
            <p:ph type="sldNum" sz="quarter" idx="12"/>
          </p:nvPr>
        </p:nvSpPr>
        <p:spPr bwMode="auto"/>
        <p:txBody>
          <a:bodyPr/>
          <a:lstStyle/>
          <a:p>
            <a:pPr algn="r">
              <a:defRPr/>
            </a:pPr>
            <a:fld id="{BC6ACECB-09E2-B148-A321-B1DE9C880DE8}" type="slidenum">
              <a:rPr/>
              <a:t>33</a:t>
            </a:fld>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5045986" y="2363190"/>
            <a:ext cx="6521595" cy="1326386"/>
          </a:xfrm>
        </p:spPr>
        <p:txBody>
          <a:bodyPr/>
          <a:lstStyle/>
          <a:p>
            <a:pPr algn="l">
              <a:defRPr/>
            </a:pPr>
            <a:r>
              <a:rPr b="1" i="0" u="none">
                <a:solidFill>
                  <a:schemeClr val="tx1"/>
                </a:solidFill>
              </a:rPr>
              <a:t>Take-Home Message</a:t>
            </a:r>
            <a:endParaRPr>
              <a:solidFill>
                <a:schemeClr val="tx1"/>
              </a:solidFill>
            </a:endParaRPr>
          </a:p>
        </p:txBody>
      </p:sp>
      <p:sp>
        <p:nvSpPr>
          <p:cNvPr id="6" name="Slide Number Placeholder 5"/>
          <p:cNvSpPr>
            <a:spLocks noGrp="1"/>
          </p:cNvSpPr>
          <p:nvPr>
            <p:ph type="sldNum" sz="quarter" idx="12"/>
          </p:nvPr>
        </p:nvSpPr>
        <p:spPr bwMode="auto"/>
        <p:txBody>
          <a:bodyPr/>
          <a:lstStyle/>
          <a:p>
            <a:pPr algn="r">
              <a:defRPr/>
            </a:pPr>
            <a:fld id="{84A1FA42-DC19-BA43-BB12-83C626D2DFE2}" type="slidenum">
              <a:rPr/>
              <a:t>34</a:t>
            </a:fld>
            <a:endParaRPr/>
          </a:p>
        </p:txBody>
      </p:sp>
      <p:pic>
        <p:nvPicPr>
          <p:cNvPr id="11" name="Picture 10" descr="Cartoon of two people giving a thumbs up&#10;&#10;Description automatically generated"/>
          <p:cNvPicPr>
            <a:picLocks noChangeAspect="1"/>
          </p:cNvPicPr>
          <p:nvPr/>
        </p:nvPicPr>
        <p:blipFill>
          <a:blip r:embed="rId3"/>
          <a:stretch/>
        </p:blipFill>
        <p:spPr bwMode="auto">
          <a:xfrm>
            <a:off x="5447928" y="2793896"/>
            <a:ext cx="3589111" cy="358911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el 2"/>
          <p:cNvSpPr>
            <a:spLocks noGrp="1"/>
          </p:cNvSpPr>
          <p:nvPr>
            <p:ph type="title"/>
          </p:nvPr>
        </p:nvSpPr>
        <p:spPr bwMode="auto"/>
        <p:txBody>
          <a:bodyPr/>
          <a:lstStyle/>
          <a:p>
            <a:pPr algn="l">
              <a:defRPr/>
            </a:pPr>
            <a:r>
              <a:rPr b="1" i="0" u="none"/>
              <a:t>Possible offers of help</a:t>
            </a:r>
            <a:endParaRPr/>
          </a:p>
        </p:txBody>
      </p:sp>
      <p:sp>
        <p:nvSpPr>
          <p:cNvPr id="4" name="Inhaltsplatzhalter 3"/>
          <p:cNvSpPr>
            <a:spLocks noGrp="1"/>
          </p:cNvSpPr>
          <p:nvPr>
            <p:ph sz="half" idx="1"/>
          </p:nvPr>
        </p:nvSpPr>
        <p:spPr bwMode="auto">
          <a:prstGeom prst="rect">
            <a:avLst/>
          </a:prstGeom>
          <a:noFill/>
        </p:spPr>
        <p:txBody>
          <a:bodyPr>
            <a:normAutofit fontScale="92500" lnSpcReduction="20000"/>
          </a:bodyPr>
          <a:lstStyle/>
          <a:p>
            <a:pPr marL="457200" indent="-457200" algn="l">
              <a:buFont typeface="+mj-lt"/>
              <a:buAutoNum type="arabicPeriod"/>
              <a:defRPr/>
            </a:pPr>
            <a:r>
              <a:rPr b="0" i="0" u="none">
                <a:solidFill>
                  <a:srgbClr val="FF0000"/>
                </a:solidFill>
                <a:highlight>
                  <a:srgbClr val="FFFF00"/>
                </a:highlight>
              </a:rPr>
              <a:t>Contact persons in the organisation</a:t>
            </a:r>
            <a:endParaRPr/>
          </a:p>
          <a:p>
            <a:pPr marL="457200" indent="-457200" algn="l">
              <a:buFont typeface="+mj-lt"/>
              <a:buAutoNum type="arabicPeriod"/>
              <a:defRPr/>
            </a:pPr>
            <a:endParaRPr>
              <a:solidFill>
                <a:srgbClr val="FF0000"/>
              </a:solidFill>
              <a:highlight>
                <a:srgbClr val="FFFF00"/>
              </a:highlight>
            </a:endParaRPr>
          </a:p>
          <a:p>
            <a:pPr marL="457200" indent="-457200" algn="l">
              <a:buFont typeface="+mj-lt"/>
              <a:buAutoNum type="arabicPeriod"/>
              <a:defRPr/>
            </a:pPr>
            <a:r>
              <a:rPr b="0" i="0" u="none">
                <a:solidFill>
                  <a:srgbClr val="FF0000"/>
                </a:solidFill>
                <a:highlight>
                  <a:srgbClr val="FFFF00"/>
                </a:highlight>
              </a:rPr>
              <a:t>Name local contact points/cooperation partners</a:t>
            </a:r>
            <a:endParaRPr/>
          </a:p>
          <a:p>
            <a:pPr marL="457200" indent="-457200" algn="l">
              <a:buFont typeface="+mj-lt"/>
              <a:buAutoNum type="arabicPeriod"/>
              <a:defRPr/>
            </a:pPr>
            <a:endParaRPr>
              <a:highlight>
                <a:srgbClr val="FFFF00"/>
              </a:highlight>
            </a:endParaRPr>
          </a:p>
          <a:p>
            <a:pPr marL="457200" indent="-457200" algn="l">
              <a:buFont typeface="+mj-lt"/>
              <a:buAutoNum type="arabicPeriod"/>
              <a:defRPr/>
            </a:pPr>
            <a:r>
              <a:rPr b="0" i="0" u="none">
                <a:solidFill>
                  <a:srgbClr val="FF0000"/>
                </a:solidFill>
                <a:highlight>
                  <a:srgbClr val="FFFF00"/>
                </a:highlight>
              </a:rPr>
              <a:t>Name contact points of the association/state sports association or similar</a:t>
            </a:r>
            <a:endParaRPr>
              <a:solidFill>
                <a:srgbClr val="FF0000"/>
              </a:solidFill>
              <a:highlight>
                <a:srgbClr val="FFFF00"/>
              </a:highlight>
            </a:endParaRPr>
          </a:p>
          <a:p>
            <a:pPr marL="457200" indent="-457200" algn="l">
              <a:buFont typeface="+mj-lt"/>
              <a:buAutoNum type="arabicPeriod"/>
              <a:defRPr/>
            </a:pPr>
            <a:endParaRPr/>
          </a:p>
          <a:p>
            <a:pPr marL="457200" indent="-457200" algn="l">
              <a:buFont typeface="+mj-lt"/>
              <a:buAutoNum type="arabicPeriod"/>
              <a:defRPr/>
            </a:pPr>
            <a:r>
              <a:rPr b="0" i="0" u="none">
                <a:solidFill>
                  <a:schemeClr val="tx1"/>
                </a:solidFill>
              </a:rPr>
              <a:t>SafeSport point of contact: </a:t>
            </a:r>
            <a:endParaRPr>
              <a:solidFill>
                <a:schemeClr val="tx1"/>
              </a:solidFill>
            </a:endParaRPr>
          </a:p>
          <a:p>
            <a:pPr marL="914400" lvl="1" indent="-457200" algn="l">
              <a:buFont typeface="Wingdings"/>
              <a:buChar char="§"/>
              <a:defRPr/>
            </a:pPr>
            <a:r>
              <a:rPr b="0" i="0" u="sng">
                <a:solidFill>
                  <a:schemeClr val="tx1"/>
                </a:solidFill>
                <a:hlinkClick r:id="rId3" tooltip="https://www.ansprechstelle-safe-sport.de/"/>
              </a:rPr>
              <a:t>https://www.ansprechstelle-safe-sport.de</a:t>
            </a:r>
            <a:r>
              <a:rPr b="0" i="0" u="none">
                <a:solidFill>
                  <a:schemeClr val="tx1"/>
                </a:solidFill>
              </a:rPr>
              <a:t> </a:t>
            </a:r>
            <a:endParaRPr>
              <a:solidFill>
                <a:schemeClr val="tx1"/>
              </a:solidFill>
            </a:endParaRPr>
          </a:p>
          <a:p>
            <a:pPr marL="914400" lvl="1" indent="-457200" algn="l">
              <a:buFont typeface="Wingdings"/>
              <a:buChar char="§"/>
              <a:defRPr/>
            </a:pPr>
            <a:r>
              <a:rPr b="0" i="0" u="none">
                <a:solidFill>
                  <a:schemeClr val="tx1"/>
                </a:solidFill>
              </a:rPr>
              <a:t>Phone: +49 (0)800 11 222 00</a:t>
            </a:r>
            <a:endParaRPr>
              <a:solidFill>
                <a:schemeClr val="tx1"/>
              </a:solidFill>
            </a:endParaRPr>
          </a:p>
          <a:p>
            <a:pPr marL="457200" indent="-457200" algn="l">
              <a:buFont typeface="+mj-lt"/>
              <a:buAutoNum type="arabicPeriod"/>
              <a:defRPr/>
            </a:pPr>
            <a:endParaRPr>
              <a:solidFill>
                <a:schemeClr val="tx1"/>
              </a:solidFill>
            </a:endParaRPr>
          </a:p>
          <a:p>
            <a:pPr marL="457200" indent="-457200" algn="l">
              <a:buFont typeface="+mj-lt"/>
              <a:buAutoNum type="arabicPeriod"/>
              <a:defRPr/>
            </a:pPr>
            <a:r>
              <a:rPr b="0" i="0" u="none">
                <a:solidFill>
                  <a:schemeClr val="tx1"/>
                </a:solidFill>
              </a:rPr>
              <a:t>Nummer gegen Kummer: </a:t>
            </a:r>
            <a:endParaRPr>
              <a:solidFill>
                <a:schemeClr val="tx1"/>
              </a:solidFill>
            </a:endParaRPr>
          </a:p>
          <a:p>
            <a:pPr marL="914400" lvl="1" indent="-457200" algn="l">
              <a:buFont typeface="Wingdings"/>
              <a:buChar char="§"/>
              <a:defRPr/>
            </a:pPr>
            <a:r>
              <a:rPr b="0" i="0" u="sng">
                <a:solidFill>
                  <a:schemeClr val="tx1"/>
                </a:solidFill>
                <a:hlinkClick r:id="rId4" tooltip="https://www.nummergegenkummer.de/"/>
              </a:rPr>
              <a:t>https://www.nummergegenkummer.de</a:t>
            </a:r>
            <a:r>
              <a:rPr b="0" i="0" u="none">
                <a:solidFill>
                  <a:schemeClr val="tx1"/>
                </a:solidFill>
              </a:rPr>
              <a:t> </a:t>
            </a:r>
            <a:endParaRPr>
              <a:solidFill>
                <a:schemeClr val="tx1"/>
              </a:solidFill>
            </a:endParaRPr>
          </a:p>
          <a:p>
            <a:pPr marL="914400" lvl="1" indent="-457200" algn="l">
              <a:buFont typeface="Wingdings"/>
              <a:buChar char="§"/>
              <a:defRPr/>
            </a:pPr>
            <a:r>
              <a:rPr b="0" i="0" u="none">
                <a:solidFill>
                  <a:schemeClr val="tx1"/>
                </a:solidFill>
              </a:rPr>
              <a:t>Phone: 116 111</a:t>
            </a:r>
            <a:endParaRPr>
              <a:solidFill>
                <a:schemeClr val="tx1"/>
              </a:solidFill>
            </a:endParaRPr>
          </a:p>
          <a:p>
            <a:pPr lvl="1" algn="l">
              <a:defRPr/>
            </a:pPr>
            <a:endParaRPr>
              <a:solidFill>
                <a:schemeClr val="tx1"/>
              </a:solidFill>
            </a:endParaRPr>
          </a:p>
          <a:p>
            <a:pPr marL="457200" indent="-457200" algn="l">
              <a:buFont typeface="+mj-lt"/>
              <a:buAutoNum type="arabicPeriod"/>
              <a:defRPr/>
            </a:pPr>
            <a:r>
              <a:rPr b="0" i="0" u="none">
                <a:solidFill>
                  <a:schemeClr val="tx1"/>
                </a:solidFill>
              </a:rPr>
              <a:t>Help portal for sexual abuse: </a:t>
            </a:r>
            <a:endParaRPr>
              <a:solidFill>
                <a:schemeClr val="tx1"/>
              </a:solidFill>
            </a:endParaRPr>
          </a:p>
          <a:p>
            <a:pPr marL="914400" lvl="1" indent="-457200" algn="l">
              <a:buFont typeface="Wingdings"/>
              <a:buChar char="§"/>
              <a:defRPr/>
            </a:pPr>
            <a:r>
              <a:rPr b="0" i="0" u="sng">
                <a:solidFill>
                  <a:schemeClr val="tx1"/>
                </a:solidFill>
                <a:hlinkClick r:id="rId5" tooltip="https://www.hilfe-portal-missbrauch.de/"/>
              </a:rPr>
              <a:t>https://www.hilfe-portal-missbrauch.de/en/home</a:t>
            </a:r>
            <a:endParaRPr>
              <a:solidFill>
                <a:schemeClr val="tx1"/>
              </a:solidFill>
            </a:endParaRPr>
          </a:p>
          <a:p>
            <a:pPr marL="914400" lvl="1" indent="-457200" algn="l">
              <a:buFont typeface="Wingdings"/>
              <a:buChar char="§"/>
              <a:defRPr/>
            </a:pPr>
            <a:r>
              <a:rPr b="0" i="0" u="none">
                <a:solidFill>
                  <a:schemeClr val="tx1"/>
                </a:solidFill>
              </a:rPr>
              <a:t>Phone: +49 (0)8002255530</a:t>
            </a:r>
            <a:endParaRPr>
              <a:solidFill>
                <a:schemeClr val="tx1"/>
              </a:solidFill>
            </a:endParaRPr>
          </a:p>
          <a:p>
            <a:pPr marL="457200" indent="-457200" algn="l">
              <a:buFont typeface="+mj-lt"/>
              <a:buAutoNum type="arabicPeriod"/>
              <a:defRPr/>
            </a:pPr>
            <a:endParaRPr>
              <a:highlight>
                <a:srgbClr val="FFFF00"/>
              </a:highlight>
            </a:endParaRPr>
          </a:p>
          <a:p>
            <a:pPr marL="457200" indent="-457200" algn="l">
              <a:buFont typeface="+mj-lt"/>
              <a:buAutoNum type="arabicPeriod"/>
              <a:defRPr/>
            </a:pPr>
            <a:endParaRPr>
              <a:solidFill>
                <a:srgbClr val="FF0000"/>
              </a:solidFill>
              <a:highlight>
                <a:srgbClr val="FFFF00"/>
              </a:highlight>
            </a:endParaRPr>
          </a:p>
          <a:p>
            <a:pPr algn="l">
              <a:defRPr/>
            </a:pPr>
            <a:endParaRPr/>
          </a:p>
        </p:txBody>
      </p:sp>
      <p:sp>
        <p:nvSpPr>
          <p:cNvPr id="6" name="Foliennummernplatzhalter 5"/>
          <p:cNvSpPr>
            <a:spLocks noGrp="1"/>
          </p:cNvSpPr>
          <p:nvPr>
            <p:ph type="sldNum" sz="quarter" idx="14"/>
          </p:nvPr>
        </p:nvSpPr>
        <p:spPr bwMode="auto"/>
        <p:txBody>
          <a:bodyPr/>
          <a:lstStyle/>
          <a:p>
            <a:pPr algn="r">
              <a:defRPr/>
            </a:pPr>
            <a:fld id="{84A1FA42-DC19-BA43-BB12-83C626D2DFE2}" type="slidenum">
              <a:rPr/>
              <a:t>35</a:t>
            </a:fld>
            <a:endParaRPr/>
          </a:p>
        </p:txBody>
      </p:sp>
      <p:pic>
        <p:nvPicPr>
          <p:cNvPr id="2" name="Picture 2" descr="A group of people holding a banner&#10;&#10;Description automatically generated"/>
          <p:cNvPicPr>
            <a:picLocks noChangeAspect="1"/>
          </p:cNvPicPr>
          <p:nvPr/>
        </p:nvPicPr>
        <p:blipFill>
          <a:blip r:embed="rId6"/>
          <a:stretch/>
        </p:blipFill>
        <p:spPr bwMode="auto">
          <a:xfrm>
            <a:off x="7871792" y="2133515"/>
            <a:ext cx="2590969" cy="259096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Titel 3"/>
          <p:cNvSpPr>
            <a:spLocks noGrp="1"/>
          </p:cNvSpPr>
          <p:nvPr>
            <p:ph type="title"/>
          </p:nvPr>
        </p:nvSpPr>
        <p:spPr bwMode="auto">
          <a:xfrm rot="10800000" flipV="1">
            <a:off x="617513" y="736270"/>
            <a:ext cx="4880759" cy="1994898"/>
          </a:xfrm>
        </p:spPr>
        <p:txBody>
          <a:bodyPr/>
          <a:lstStyle/>
          <a:p>
            <a:pPr algn="ctr">
              <a:lnSpc>
                <a:spcPct val="150000"/>
              </a:lnSpc>
              <a:defRPr/>
            </a:pPr>
            <a:r>
              <a:rPr sz="2600" b="1" i="0" u="none">
                <a:solidFill>
                  <a:schemeClr val="accent1"/>
                </a:solidFill>
              </a:rPr>
              <a:t>Thank you very much </a:t>
            </a:r>
            <a:br>
              <a:rPr sz="2600">
                <a:solidFill>
                  <a:schemeClr val="accent1"/>
                </a:solidFill>
              </a:rPr>
            </a:br>
            <a:r>
              <a:rPr sz="2600" b="1" i="0" u="none">
                <a:solidFill>
                  <a:schemeClr val="accent1"/>
                </a:solidFill>
              </a:rPr>
              <a:t>for your attention!</a:t>
            </a:r>
            <a:endParaRPr/>
          </a:p>
        </p:txBody>
      </p:sp>
      <p:sp>
        <p:nvSpPr>
          <p:cNvPr id="6" name="Titel 3"/>
          <p:cNvSpPr txBox="1"/>
          <p:nvPr/>
        </p:nvSpPr>
        <p:spPr bwMode="auto">
          <a:xfrm rot="10800000" flipV="1">
            <a:off x="6733723" y="3676711"/>
            <a:ext cx="4880759" cy="1994898"/>
          </a:xfrm>
          <a:prstGeom prst="rect">
            <a:avLst/>
          </a:prstGeom>
        </p:spPr>
        <p:txBody>
          <a:bodyPr anchor="ctr"/>
          <a:lstStyle>
            <a:lvl1pPr algn="l">
              <a:spcBef>
                <a:spcPts val="0"/>
              </a:spcBef>
              <a:spcAft>
                <a:spcPts val="0"/>
              </a:spcAft>
              <a:defRPr sz="2400" b="1" cap="all" spc="1000">
                <a:solidFill>
                  <a:schemeClr val="tx1"/>
                </a:solidFill>
                <a:latin typeface="+mj-lt"/>
                <a:ea typeface="+mj-ea"/>
                <a:cs typeface="+mj-cs"/>
              </a:defRPr>
            </a:lvl1pPr>
            <a:lvl2pPr algn="l">
              <a:spcBef>
                <a:spcPts val="0"/>
              </a:spcBef>
              <a:spcAft>
                <a:spcPts val="0"/>
              </a:spcAft>
              <a:defRPr sz="2800" b="1">
                <a:solidFill>
                  <a:srgbClr val="1F497D"/>
                </a:solidFill>
                <a:latin typeface="Calibri"/>
              </a:defRPr>
            </a:lvl2pPr>
            <a:lvl3pPr algn="l">
              <a:spcBef>
                <a:spcPts val="0"/>
              </a:spcBef>
              <a:spcAft>
                <a:spcPts val="0"/>
              </a:spcAft>
              <a:defRPr sz="2800" b="1">
                <a:solidFill>
                  <a:srgbClr val="1F497D"/>
                </a:solidFill>
                <a:latin typeface="Calibri"/>
              </a:defRPr>
            </a:lvl3pPr>
            <a:lvl4pPr algn="l">
              <a:spcBef>
                <a:spcPts val="0"/>
              </a:spcBef>
              <a:spcAft>
                <a:spcPts val="0"/>
              </a:spcAft>
              <a:defRPr sz="2800" b="1">
                <a:solidFill>
                  <a:srgbClr val="1F497D"/>
                </a:solidFill>
                <a:latin typeface="Calibri"/>
              </a:defRPr>
            </a:lvl4pPr>
            <a:lvl5pPr algn="l">
              <a:spcBef>
                <a:spcPts val="0"/>
              </a:spcBef>
              <a:spcAft>
                <a:spcPts val="0"/>
              </a:spcAft>
              <a:defRPr sz="2800" b="1">
                <a:solidFill>
                  <a:srgbClr val="1F497D"/>
                </a:solidFill>
                <a:latin typeface="Calibri"/>
              </a:defRPr>
            </a:lvl5pPr>
            <a:lvl6pPr marL="457200" algn="l">
              <a:spcBef>
                <a:spcPts val="0"/>
              </a:spcBef>
              <a:spcAft>
                <a:spcPts val="0"/>
              </a:spcAft>
              <a:defRPr sz="2800" b="1">
                <a:solidFill>
                  <a:schemeClr val="tx1"/>
                </a:solidFill>
                <a:latin typeface="Calibri"/>
              </a:defRPr>
            </a:lvl6pPr>
            <a:lvl7pPr marL="914400" algn="l">
              <a:spcBef>
                <a:spcPts val="0"/>
              </a:spcBef>
              <a:spcAft>
                <a:spcPts val="0"/>
              </a:spcAft>
              <a:defRPr sz="2800" b="1">
                <a:solidFill>
                  <a:schemeClr val="tx1"/>
                </a:solidFill>
                <a:latin typeface="Calibri"/>
              </a:defRPr>
            </a:lvl7pPr>
            <a:lvl8pPr marL="1371600" algn="l">
              <a:spcBef>
                <a:spcPts val="0"/>
              </a:spcBef>
              <a:spcAft>
                <a:spcPts val="0"/>
              </a:spcAft>
              <a:defRPr sz="2800" b="1">
                <a:solidFill>
                  <a:schemeClr val="tx1"/>
                </a:solidFill>
                <a:latin typeface="Calibri"/>
              </a:defRPr>
            </a:lvl8pPr>
            <a:lvl9pPr marL="1828800" algn="l">
              <a:spcBef>
                <a:spcPts val="0"/>
              </a:spcBef>
              <a:spcAft>
                <a:spcPts val="0"/>
              </a:spcAft>
              <a:defRPr sz="2800" b="1">
                <a:solidFill>
                  <a:schemeClr val="tx1"/>
                </a:solidFill>
                <a:latin typeface="Calibri"/>
              </a:defRPr>
            </a:lvl9pPr>
          </a:lstStyle>
          <a:p>
            <a:pPr algn="ctr">
              <a:lnSpc>
                <a:spcPct val="90000"/>
              </a:lnSpc>
              <a:spcBef>
                <a:spcPts val="0"/>
              </a:spcBef>
              <a:spcAft>
                <a:spcPts val="0"/>
              </a:spcAft>
              <a:buFont typeface="Arial"/>
              <a:defRPr/>
            </a:pPr>
            <a:r>
              <a:rPr sz="6000" b="1" i="0" u="none">
                <a:ln w="9525" cap="flat">
                  <a:noFill/>
                  <a:prstDash val="solid"/>
                  <a:round/>
                </a:ln>
                <a:ea typeface="Arial"/>
                <a:cs typeface="Arial"/>
              </a:rPr>
              <a:t>Are there any questions?</a:t>
            </a:r>
            <a:endParaRPr/>
          </a:p>
        </p:txBody>
      </p:sp>
      <p:pic>
        <p:nvPicPr>
          <p:cNvPr id="3" name="Picture 2" descr="A group of people holding a banner&#10;&#10;Description automatically generated"/>
          <p:cNvPicPr>
            <a:picLocks noChangeAspect="1"/>
          </p:cNvPicPr>
          <p:nvPr/>
        </p:nvPicPr>
        <p:blipFill>
          <a:blip r:embed="rId3"/>
          <a:stretch/>
        </p:blipFill>
        <p:spPr bwMode="auto">
          <a:xfrm>
            <a:off x="911384" y="2564984"/>
            <a:ext cx="4293016" cy="4293016"/>
          </a:xfrm>
          <a:prstGeom prst="rect">
            <a:avLst/>
          </a:prstGeom>
        </p:spPr>
      </p:pic>
      <p:pic>
        <p:nvPicPr>
          <p:cNvPr id="7" name="Picture 6"/>
          <p:cNvPicPr>
            <a:picLocks noChangeAspect="1"/>
          </p:cNvPicPr>
          <p:nvPr/>
        </p:nvPicPr>
        <p:blipFill>
          <a:blip r:embed="rId4"/>
          <a:stretch/>
        </p:blipFill>
        <p:spPr bwMode="auto">
          <a:xfrm>
            <a:off x="6954921" y="-171400"/>
            <a:ext cx="4438362" cy="443836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Literature</a:t>
            </a:r>
            <a:endParaRPr>
              <a:solidFill>
                <a:schemeClr val="tx1"/>
              </a:solidFill>
            </a:endParaRPr>
          </a:p>
        </p:txBody>
      </p:sp>
      <p:sp>
        <p:nvSpPr>
          <p:cNvPr id="3" name="Inhaltsplatzhalter 2"/>
          <p:cNvSpPr>
            <a:spLocks noGrp="1"/>
          </p:cNvSpPr>
          <p:nvPr>
            <p:ph sz="half" idx="1"/>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marL="285750" indent="-285750">
              <a:buFont typeface="Wingdings"/>
              <a:buChar char="§"/>
              <a:defRPr/>
            </a:pPr>
            <a:r>
              <a:rPr lang="en-GB" sz="1300">
                <a:solidFill>
                  <a:schemeClr val="accent3"/>
                </a:solidFill>
              </a:rPr>
              <a:t>Hartill</a:t>
            </a:r>
            <a:r>
              <a:rPr lang="en-GB" sz="1300">
                <a:solidFill>
                  <a:schemeClr val="accent3"/>
                </a:solidFill>
              </a:rPr>
              <a:t>, M., </a:t>
            </a:r>
            <a:r>
              <a:rPr lang="en-GB" sz="1300">
                <a:solidFill>
                  <a:schemeClr val="accent3"/>
                </a:solidFill>
              </a:rPr>
              <a:t>Rulofs</a:t>
            </a:r>
            <a:r>
              <a:rPr lang="en-GB" sz="1300">
                <a:solidFill>
                  <a:schemeClr val="accent3"/>
                </a:solidFill>
              </a:rPr>
              <a:t>, B., </a:t>
            </a:r>
            <a:r>
              <a:rPr lang="en-GB" sz="1300">
                <a:solidFill>
                  <a:schemeClr val="accent3"/>
                </a:solidFill>
              </a:rPr>
              <a:t>Allroggen</a:t>
            </a:r>
            <a:r>
              <a:rPr lang="en-GB" sz="1300">
                <a:solidFill>
                  <a:schemeClr val="accent3"/>
                </a:solidFill>
              </a:rPr>
              <a:t>, M., </a:t>
            </a:r>
            <a:r>
              <a:rPr lang="en-GB" sz="1300">
                <a:solidFill>
                  <a:schemeClr val="accent3"/>
                </a:solidFill>
              </a:rPr>
              <a:t>Demarbaix</a:t>
            </a:r>
            <a:r>
              <a:rPr lang="en-GB" sz="1300">
                <a:solidFill>
                  <a:schemeClr val="accent3"/>
                </a:solidFill>
              </a:rPr>
              <a:t>, S., </a:t>
            </a:r>
            <a:r>
              <a:rPr lang="en-GB" sz="1300">
                <a:solidFill>
                  <a:schemeClr val="accent3"/>
                </a:solidFill>
              </a:rPr>
              <a:t>Diketmüller</a:t>
            </a:r>
            <a:r>
              <a:rPr lang="en-GB" sz="1300">
                <a:solidFill>
                  <a:schemeClr val="accent3"/>
                </a:solidFill>
              </a:rPr>
              <a:t>, R., Lang, M., Martin, M., Nanu, I., Sage, D., </a:t>
            </a:r>
            <a:r>
              <a:rPr lang="en-GB" sz="1300">
                <a:solidFill>
                  <a:schemeClr val="accent3"/>
                </a:solidFill>
              </a:rPr>
              <a:t>Stativa</a:t>
            </a:r>
            <a:r>
              <a:rPr lang="en-GB" sz="1300">
                <a:solidFill>
                  <a:schemeClr val="accent3"/>
                </a:solidFill>
              </a:rPr>
              <a:t>, E., Kampen, J., &amp; </a:t>
            </a:r>
            <a:r>
              <a:rPr lang="en-GB" sz="1300">
                <a:solidFill>
                  <a:schemeClr val="accent3"/>
                </a:solidFill>
              </a:rPr>
              <a:t>Vertommen</a:t>
            </a:r>
            <a:r>
              <a:rPr lang="en-GB" sz="1300">
                <a:solidFill>
                  <a:schemeClr val="accent3"/>
                </a:solidFill>
              </a:rPr>
              <a:t>, T. (2023). Prevalence of interpersonal violence against children in sport in six European countries. </a:t>
            </a:r>
            <a:r>
              <a:rPr lang="en-GB" sz="1300" i="1">
                <a:solidFill>
                  <a:schemeClr val="accent3"/>
                </a:solidFill>
              </a:rPr>
              <a:t>Child Abuse &amp; Neglect</a:t>
            </a:r>
            <a:r>
              <a:rPr lang="en-GB" sz="1300">
                <a:solidFill>
                  <a:schemeClr val="accent3"/>
                </a:solidFill>
              </a:rPr>
              <a:t>, </a:t>
            </a:r>
            <a:r>
              <a:rPr lang="en-GB" sz="1300" i="1">
                <a:solidFill>
                  <a:schemeClr val="accent3"/>
                </a:solidFill>
              </a:rPr>
              <a:t>146</a:t>
            </a:r>
            <a:r>
              <a:rPr lang="en-GB" sz="1300">
                <a:solidFill>
                  <a:schemeClr val="accent3"/>
                </a:solidFill>
              </a:rPr>
              <a:t>, 106513. </a:t>
            </a:r>
            <a:r>
              <a:rPr lang="en-GB" sz="1300" u="sng">
                <a:solidFill>
                  <a:schemeClr val="accent3"/>
                </a:solidFill>
                <a:hlinkClick r:id="rId3" tooltip="https://doi.org/10.1016/j.chiabu.2023.106513"/>
              </a:rPr>
              <a:t>https://doi.org/10.1016/j.chiabu.2023.106513</a:t>
            </a:r>
            <a:endParaRPr lang="en-GB" sz="1300">
              <a:solidFill>
                <a:schemeClr val="accent3"/>
              </a:solidFill>
            </a:endParaRPr>
          </a:p>
          <a:p>
            <a:pPr marL="285750" indent="-285750">
              <a:buFont typeface="Wingdings"/>
              <a:buChar char="§"/>
              <a:defRPr/>
            </a:pPr>
            <a:r>
              <a:rPr lang="en-GB" sz="1300">
                <a:solidFill>
                  <a:schemeClr val="accent3"/>
                </a:solidFill>
              </a:rPr>
              <a:t>MAKISTA </a:t>
            </a:r>
            <a:r>
              <a:rPr lang="en-GB" sz="1300">
                <a:solidFill>
                  <a:schemeClr val="accent3"/>
                </a:solidFill>
              </a:rPr>
              <a:t>e.V.</a:t>
            </a:r>
            <a:r>
              <a:rPr lang="en-GB" sz="1300">
                <a:solidFill>
                  <a:schemeClr val="accent3"/>
                </a:solidFill>
              </a:rPr>
              <a:t> (</a:t>
            </a:r>
            <a:r>
              <a:rPr lang="en-GB" sz="1300">
                <a:solidFill>
                  <a:schemeClr val="accent3"/>
                </a:solidFill>
              </a:rPr>
              <a:t>o.J.</a:t>
            </a:r>
            <a:r>
              <a:rPr lang="en-GB" sz="1300">
                <a:solidFill>
                  <a:schemeClr val="accent3"/>
                </a:solidFill>
              </a:rPr>
              <a:t>) </a:t>
            </a:r>
            <a:r>
              <a:rPr lang="en-GB" sz="1300" i="1">
                <a:solidFill>
                  <a:schemeClr val="accent3"/>
                </a:solidFill>
              </a:rPr>
              <a:t>Bildung</a:t>
            </a:r>
            <a:r>
              <a:rPr lang="en-GB" sz="1300" i="1">
                <a:solidFill>
                  <a:schemeClr val="accent3"/>
                </a:solidFill>
              </a:rPr>
              <a:t> für </a:t>
            </a:r>
            <a:r>
              <a:rPr lang="en-GB" sz="1300" i="1">
                <a:solidFill>
                  <a:schemeClr val="accent3"/>
                </a:solidFill>
              </a:rPr>
              <a:t>Kinderrechte</a:t>
            </a:r>
            <a:r>
              <a:rPr lang="en-GB" sz="1300" i="1">
                <a:solidFill>
                  <a:schemeClr val="accent3"/>
                </a:solidFill>
              </a:rPr>
              <a:t> und </a:t>
            </a:r>
            <a:r>
              <a:rPr lang="en-GB" sz="1300" i="1">
                <a:solidFill>
                  <a:schemeClr val="accent3"/>
                </a:solidFill>
              </a:rPr>
              <a:t>Demokratie</a:t>
            </a:r>
            <a:r>
              <a:rPr lang="en-GB" sz="1300" i="1">
                <a:solidFill>
                  <a:schemeClr val="accent3"/>
                </a:solidFill>
              </a:rPr>
              <a:t>. </a:t>
            </a:r>
            <a:r>
              <a:rPr lang="en-GB" sz="1300">
                <a:solidFill>
                  <a:schemeClr val="accent3"/>
                </a:solidFill>
              </a:rPr>
              <a:t>Abgerufen</a:t>
            </a:r>
            <a:r>
              <a:rPr lang="en-GB" sz="1300">
                <a:solidFill>
                  <a:schemeClr val="accent3"/>
                </a:solidFill>
              </a:rPr>
              <a:t> am 21.01.2025 von </a:t>
            </a:r>
            <a:r>
              <a:rPr lang="en-GB" sz="1300" u="sng">
                <a:solidFill>
                  <a:schemeClr val="accent3"/>
                </a:solidFill>
                <a:hlinkClick r:id="rId4" tooltip="https://www.makista.de/"/>
              </a:rPr>
              <a:t>https://www.makista.de/</a:t>
            </a:r>
            <a:endParaRPr lang="en-GB" sz="1300">
              <a:solidFill>
                <a:schemeClr val="accent3"/>
              </a:solidFill>
            </a:endParaRPr>
          </a:p>
          <a:p>
            <a:pPr marL="285750" indent="-285750">
              <a:buFont typeface="Wingdings"/>
              <a:buChar char="§"/>
              <a:defRPr/>
            </a:pPr>
            <a:r>
              <a:rPr lang="en-US" sz="1300">
                <a:solidFill>
                  <a:schemeClr val="accent3"/>
                </a:solidFill>
              </a:rPr>
              <a:t>McMahon, S., &amp; Banyard, V. L. (2012). When can I help? A conceptual framework for the prevention of sexual violence through bystander intervention. </a:t>
            </a:r>
            <a:r>
              <a:rPr lang="en-US" sz="1300" i="1">
                <a:solidFill>
                  <a:schemeClr val="accent3"/>
                </a:solidFill>
              </a:rPr>
              <a:t>Trauma, Violence, &amp; Abuse, 13</a:t>
            </a:r>
            <a:r>
              <a:rPr lang="en-US" sz="1300">
                <a:solidFill>
                  <a:schemeClr val="accent3"/>
                </a:solidFill>
              </a:rPr>
              <a:t>(1), 3–14. </a:t>
            </a:r>
            <a:r>
              <a:rPr lang="en-US" sz="1300" u="sng">
                <a:solidFill>
                  <a:schemeClr val="accent3"/>
                </a:solidFill>
                <a:hlinkClick r:id="rId5" tooltip="https://doi.org/10.1177/1524838011426015"/>
              </a:rPr>
              <a:t>https://doi.org/10.1177/1524838011426015</a:t>
            </a:r>
            <a:endParaRPr lang="en-GB" sz="1300">
              <a:solidFill>
                <a:schemeClr val="accent3"/>
              </a:solidFill>
            </a:endParaRPr>
          </a:p>
          <a:p>
            <a:pPr marL="285750" indent="-285750">
              <a:buFont typeface="Wingdings"/>
              <a:buChar char="§"/>
              <a:defRPr/>
            </a:pPr>
            <a:r>
              <a:rPr lang="en-GB" sz="1300">
                <a:solidFill>
                  <a:schemeClr val="accent3"/>
                </a:solidFill>
              </a:rPr>
              <a:t>Ohlert</a:t>
            </a:r>
            <a:r>
              <a:rPr lang="en-GB" sz="1300">
                <a:solidFill>
                  <a:schemeClr val="accent3"/>
                </a:solidFill>
              </a:rPr>
              <a:t>, J., </a:t>
            </a:r>
            <a:r>
              <a:rPr lang="en-GB" sz="1300">
                <a:solidFill>
                  <a:schemeClr val="accent3"/>
                </a:solidFill>
              </a:rPr>
              <a:t>Vertommen</a:t>
            </a:r>
            <a:r>
              <a:rPr lang="en-GB" sz="1300">
                <a:solidFill>
                  <a:schemeClr val="accent3"/>
                </a:solidFill>
              </a:rPr>
              <a:t>, T., </a:t>
            </a:r>
            <a:r>
              <a:rPr lang="en-GB" sz="1300">
                <a:solidFill>
                  <a:schemeClr val="accent3"/>
                </a:solidFill>
              </a:rPr>
              <a:t>Rulofs</a:t>
            </a:r>
            <a:r>
              <a:rPr lang="en-GB" sz="1300">
                <a:solidFill>
                  <a:schemeClr val="accent3"/>
                </a:solidFill>
              </a:rPr>
              <a:t>, B., Rau, T., &amp; </a:t>
            </a:r>
            <a:r>
              <a:rPr lang="en-GB" sz="1300">
                <a:solidFill>
                  <a:schemeClr val="accent3"/>
                </a:solidFill>
              </a:rPr>
              <a:t>Allroggen</a:t>
            </a:r>
            <a:r>
              <a:rPr lang="en-GB" sz="1300">
                <a:solidFill>
                  <a:schemeClr val="accent3"/>
                </a:solidFill>
              </a:rPr>
              <a:t>, M. (2020). Elite athletes’ experiences of interpersonal violence in organized sport in Germany, the Netherlands, and Belgium. </a:t>
            </a:r>
            <a:r>
              <a:rPr lang="en-GB" sz="1300" i="1">
                <a:solidFill>
                  <a:schemeClr val="accent3"/>
                </a:solidFill>
              </a:rPr>
              <a:t>European Journal of Sport Science</a:t>
            </a:r>
            <a:r>
              <a:rPr lang="en-GB" sz="1300">
                <a:solidFill>
                  <a:schemeClr val="accent3"/>
                </a:solidFill>
              </a:rPr>
              <a:t>, </a:t>
            </a:r>
            <a:r>
              <a:rPr lang="en-GB" sz="1300" i="1">
                <a:solidFill>
                  <a:schemeClr val="accent3"/>
                </a:solidFill>
              </a:rPr>
              <a:t>21</a:t>
            </a:r>
            <a:r>
              <a:rPr lang="en-GB" sz="1300">
                <a:solidFill>
                  <a:schemeClr val="accent3"/>
                </a:solidFill>
              </a:rPr>
              <a:t>(4), 604–613. </a:t>
            </a:r>
            <a:r>
              <a:rPr lang="en-GB" sz="1300" u="sng">
                <a:solidFill>
                  <a:schemeClr val="accent3"/>
                </a:solidFill>
                <a:hlinkClick r:id="rId6" tooltip="https://doi.org/10.1080/17461391.2020.1781266"/>
              </a:rPr>
              <a:t>https://doi.org/10.1080/17461391.2020.1781266</a:t>
            </a:r>
            <a:endParaRPr lang="en-GB" sz="1300">
              <a:solidFill>
                <a:schemeClr val="accent3"/>
              </a:solidFill>
            </a:endParaRPr>
          </a:p>
          <a:p>
            <a:pPr marL="285750" indent="-285750">
              <a:buFont typeface="Wingdings"/>
              <a:buChar char="§"/>
              <a:defRPr/>
            </a:pPr>
            <a:r>
              <a:rPr lang="en-GB" sz="1300">
                <a:solidFill>
                  <a:schemeClr val="accent3"/>
                </a:solidFill>
              </a:rPr>
              <a:t>Rulofs</a:t>
            </a:r>
            <a:r>
              <a:rPr lang="en-GB" sz="1300">
                <a:solidFill>
                  <a:schemeClr val="accent3"/>
                </a:solidFill>
              </a:rPr>
              <a:t>, B., </a:t>
            </a:r>
            <a:r>
              <a:rPr lang="en-GB" sz="1300">
                <a:solidFill>
                  <a:schemeClr val="accent3"/>
                </a:solidFill>
              </a:rPr>
              <a:t>Allroggen</a:t>
            </a:r>
            <a:r>
              <a:rPr lang="en-GB" sz="1300">
                <a:solidFill>
                  <a:schemeClr val="accent3"/>
                </a:solidFill>
              </a:rPr>
              <a:t>, M., </a:t>
            </a:r>
            <a:r>
              <a:rPr lang="en-GB" sz="1300">
                <a:solidFill>
                  <a:schemeClr val="accent3"/>
                </a:solidFill>
              </a:rPr>
              <a:t>Ohlert</a:t>
            </a:r>
            <a:r>
              <a:rPr lang="en-GB" sz="1300">
                <a:solidFill>
                  <a:schemeClr val="accent3"/>
                </a:solidFill>
              </a:rPr>
              <a:t>, J., Gramm, C., Rau, T., Wagner, I., Hartmann-Tews, I., Feiler, S., &amp; Breuer, C. (2016). </a:t>
            </a:r>
            <a:r>
              <a:rPr lang="en-GB" sz="1300" i="1">
                <a:solidFill>
                  <a:schemeClr val="accent3"/>
                </a:solidFill>
              </a:rPr>
              <a:t>»Safe Sport« Schutz von </a:t>
            </a:r>
            <a:r>
              <a:rPr lang="en-GB" sz="1300" i="1">
                <a:solidFill>
                  <a:schemeClr val="accent3"/>
                </a:solidFill>
              </a:rPr>
              <a:t>Kindern</a:t>
            </a:r>
            <a:r>
              <a:rPr lang="en-GB" sz="1300" i="1">
                <a:solidFill>
                  <a:schemeClr val="accent3"/>
                </a:solidFill>
              </a:rPr>
              <a:t> und </a:t>
            </a:r>
            <a:r>
              <a:rPr lang="en-GB" sz="1300" i="1">
                <a:solidFill>
                  <a:schemeClr val="accent3"/>
                </a:solidFill>
              </a:rPr>
              <a:t>Jugendlichen</a:t>
            </a:r>
            <a:r>
              <a:rPr lang="en-GB" sz="1300" i="1">
                <a:solidFill>
                  <a:schemeClr val="accent3"/>
                </a:solidFill>
              </a:rPr>
              <a:t> </a:t>
            </a:r>
            <a:r>
              <a:rPr lang="en-GB" sz="1300" i="1">
                <a:solidFill>
                  <a:schemeClr val="accent3"/>
                </a:solidFill>
              </a:rPr>
              <a:t>im</a:t>
            </a:r>
            <a:r>
              <a:rPr lang="en-GB" sz="1300" i="1">
                <a:solidFill>
                  <a:schemeClr val="accent3"/>
                </a:solidFill>
              </a:rPr>
              <a:t> </a:t>
            </a:r>
            <a:r>
              <a:rPr lang="en-GB" sz="1300" i="1">
                <a:solidFill>
                  <a:schemeClr val="accent3"/>
                </a:solidFill>
              </a:rPr>
              <a:t>organisierten</a:t>
            </a:r>
            <a:r>
              <a:rPr lang="en-GB" sz="1300" i="1">
                <a:solidFill>
                  <a:schemeClr val="accent3"/>
                </a:solidFill>
              </a:rPr>
              <a:t> Sport in Deutschland</a:t>
            </a:r>
            <a:r>
              <a:rPr lang="en-GB" sz="1300">
                <a:solidFill>
                  <a:schemeClr val="accent3"/>
                </a:solidFill>
              </a:rPr>
              <a:t>. Deutsche </a:t>
            </a:r>
            <a:r>
              <a:rPr lang="en-GB" sz="1300">
                <a:solidFill>
                  <a:schemeClr val="accent3"/>
                </a:solidFill>
              </a:rPr>
              <a:t>Sporthochschule</a:t>
            </a:r>
            <a:r>
              <a:rPr lang="en-GB" sz="1300">
                <a:solidFill>
                  <a:schemeClr val="accent3"/>
                </a:solidFill>
              </a:rPr>
              <a:t> Köln &amp; </a:t>
            </a:r>
            <a:r>
              <a:rPr lang="en-GB" sz="1300">
                <a:solidFill>
                  <a:schemeClr val="accent3"/>
                </a:solidFill>
              </a:rPr>
              <a:t>Universitätsklinikum</a:t>
            </a:r>
            <a:r>
              <a:rPr lang="en-GB" sz="1300">
                <a:solidFill>
                  <a:schemeClr val="accent3"/>
                </a:solidFill>
              </a:rPr>
              <a:t> Ulm. </a:t>
            </a:r>
            <a:r>
              <a:rPr lang="en-GB" sz="1300" u="sng">
                <a:solidFill>
                  <a:schemeClr val="accent3"/>
                </a:solidFill>
                <a:hlinkClick r:id="rId7" tooltip="https://www.uniklinik-ulm.de/fileadmin/default/Kliniken/Kinder-Jugendpsychiatrie/Dokumente/Safe_Sport_Abschlussbericht.pdf"/>
              </a:rPr>
              <a:t>https://www.uniklinik-ulm.de/fileadmin/default/Kliniken/Kinder-Jugendpsychiatrie/Dokumente/Safe_Sport_Abschlussbericht.pdf</a:t>
            </a:r>
            <a:endParaRPr lang="en-GB" sz="1300">
              <a:solidFill>
                <a:schemeClr val="accent3"/>
              </a:solidFill>
            </a:endParaRPr>
          </a:p>
          <a:p>
            <a:pPr marL="285750" indent="-285750">
              <a:buFont typeface="Wingdings"/>
              <a:buChar char="§"/>
              <a:defRPr/>
            </a:pPr>
            <a:r>
              <a:rPr lang="en-GB" sz="1300">
                <a:solidFill>
                  <a:schemeClr val="accent3"/>
                </a:solidFill>
              </a:rPr>
              <a:t>Rulofs</a:t>
            </a:r>
            <a:r>
              <a:rPr lang="en-GB" sz="1300">
                <a:solidFill>
                  <a:schemeClr val="accent3"/>
                </a:solidFill>
              </a:rPr>
              <a:t>, B., Gerlach, M., </a:t>
            </a:r>
            <a:r>
              <a:rPr lang="en-GB" sz="1300">
                <a:solidFill>
                  <a:schemeClr val="accent3"/>
                </a:solidFill>
              </a:rPr>
              <a:t>Kriscanowits</a:t>
            </a:r>
            <a:r>
              <a:rPr lang="en-GB" sz="1300">
                <a:solidFill>
                  <a:schemeClr val="accent3"/>
                </a:solidFill>
              </a:rPr>
              <a:t>, A., Mayer, S., Rau, T., </a:t>
            </a:r>
            <a:r>
              <a:rPr lang="en-GB" sz="1300">
                <a:solidFill>
                  <a:schemeClr val="accent3"/>
                </a:solidFill>
              </a:rPr>
              <a:t>Wahnschaffe-Waldhoff</a:t>
            </a:r>
            <a:r>
              <a:rPr lang="en-GB" sz="1300">
                <a:solidFill>
                  <a:schemeClr val="accent3"/>
                </a:solidFill>
              </a:rPr>
              <a:t>, K., Wulf, O., &amp; </a:t>
            </a:r>
            <a:r>
              <a:rPr lang="en-GB" sz="1300">
                <a:solidFill>
                  <a:schemeClr val="accent3"/>
                </a:solidFill>
              </a:rPr>
              <a:t>Allroggen</a:t>
            </a:r>
            <a:r>
              <a:rPr lang="en-GB" sz="1300">
                <a:solidFill>
                  <a:schemeClr val="accent3"/>
                </a:solidFill>
              </a:rPr>
              <a:t>, M. (2022). </a:t>
            </a:r>
            <a:r>
              <a:rPr lang="en-GB" sz="1300" i="1">
                <a:solidFill>
                  <a:schemeClr val="accent3"/>
                </a:solidFill>
              </a:rPr>
              <a:t>SicherImSport</a:t>
            </a:r>
            <a:r>
              <a:rPr lang="en-GB" sz="1300" i="1">
                <a:solidFill>
                  <a:schemeClr val="accent3"/>
                </a:solidFill>
              </a:rPr>
              <a:t>: </a:t>
            </a:r>
            <a:r>
              <a:rPr lang="en-GB" sz="1300" i="1">
                <a:solidFill>
                  <a:schemeClr val="accent3"/>
                </a:solidFill>
              </a:rPr>
              <a:t>Sexualisierte</a:t>
            </a:r>
            <a:r>
              <a:rPr lang="en-GB" sz="1300" i="1">
                <a:solidFill>
                  <a:schemeClr val="accent3"/>
                </a:solidFill>
              </a:rPr>
              <a:t> </a:t>
            </a:r>
            <a:r>
              <a:rPr lang="en-GB" sz="1300" i="1">
                <a:solidFill>
                  <a:schemeClr val="accent3"/>
                </a:solidFill>
              </a:rPr>
              <a:t>Grenzverletzungen</a:t>
            </a:r>
            <a:r>
              <a:rPr lang="en-GB" sz="1300" i="1">
                <a:solidFill>
                  <a:schemeClr val="accent3"/>
                </a:solidFill>
              </a:rPr>
              <a:t>, </a:t>
            </a:r>
            <a:r>
              <a:rPr lang="en-GB" sz="1300" i="1">
                <a:solidFill>
                  <a:schemeClr val="accent3"/>
                </a:solidFill>
              </a:rPr>
              <a:t>Belästigung</a:t>
            </a:r>
            <a:r>
              <a:rPr lang="en-GB" sz="1300" i="1">
                <a:solidFill>
                  <a:schemeClr val="accent3"/>
                </a:solidFill>
              </a:rPr>
              <a:t> und </a:t>
            </a:r>
            <a:r>
              <a:rPr lang="en-GB" sz="1300" i="1">
                <a:solidFill>
                  <a:schemeClr val="accent3"/>
                </a:solidFill>
              </a:rPr>
              <a:t>Gewalt</a:t>
            </a:r>
            <a:r>
              <a:rPr lang="en-GB" sz="1300" i="1">
                <a:solidFill>
                  <a:schemeClr val="accent3"/>
                </a:solidFill>
              </a:rPr>
              <a:t> </a:t>
            </a:r>
            <a:r>
              <a:rPr lang="en-GB" sz="1300" i="1">
                <a:solidFill>
                  <a:schemeClr val="accent3"/>
                </a:solidFill>
              </a:rPr>
              <a:t>im</a:t>
            </a:r>
            <a:r>
              <a:rPr lang="en-GB" sz="1300" i="1">
                <a:solidFill>
                  <a:schemeClr val="accent3"/>
                </a:solidFill>
              </a:rPr>
              <a:t> </a:t>
            </a:r>
            <a:r>
              <a:rPr lang="en-GB" sz="1300" i="1">
                <a:solidFill>
                  <a:schemeClr val="accent3"/>
                </a:solidFill>
              </a:rPr>
              <a:t>organisierten</a:t>
            </a:r>
            <a:r>
              <a:rPr lang="en-GB" sz="1300" i="1">
                <a:solidFill>
                  <a:schemeClr val="accent3"/>
                </a:solidFill>
              </a:rPr>
              <a:t> Sport – </a:t>
            </a:r>
            <a:r>
              <a:rPr lang="en-GB" sz="1300" i="1">
                <a:solidFill>
                  <a:schemeClr val="accent3"/>
                </a:solidFill>
              </a:rPr>
              <a:t>Häufigkeiten</a:t>
            </a:r>
            <a:r>
              <a:rPr lang="en-GB" sz="1300" i="1">
                <a:solidFill>
                  <a:schemeClr val="accent3"/>
                </a:solidFill>
              </a:rPr>
              <a:t> und </a:t>
            </a:r>
            <a:r>
              <a:rPr lang="en-GB" sz="1300" i="1">
                <a:solidFill>
                  <a:schemeClr val="accent3"/>
                </a:solidFill>
              </a:rPr>
              <a:t>Formen</a:t>
            </a:r>
            <a:r>
              <a:rPr lang="en-GB" sz="1300" i="1">
                <a:solidFill>
                  <a:schemeClr val="accent3"/>
                </a:solidFill>
              </a:rPr>
              <a:t> </a:t>
            </a:r>
            <a:r>
              <a:rPr lang="en-GB" sz="1300" i="1">
                <a:solidFill>
                  <a:schemeClr val="accent3"/>
                </a:solidFill>
              </a:rPr>
              <a:t>sowie</a:t>
            </a:r>
            <a:r>
              <a:rPr lang="en-GB" sz="1300" i="1">
                <a:solidFill>
                  <a:schemeClr val="accent3"/>
                </a:solidFill>
              </a:rPr>
              <a:t> der Status Quo der </a:t>
            </a:r>
            <a:r>
              <a:rPr lang="en-GB" sz="1300" i="1">
                <a:solidFill>
                  <a:schemeClr val="accent3"/>
                </a:solidFill>
              </a:rPr>
              <a:t>Prävention</a:t>
            </a:r>
            <a:r>
              <a:rPr lang="en-GB" sz="1300" i="1">
                <a:solidFill>
                  <a:schemeClr val="accent3"/>
                </a:solidFill>
              </a:rPr>
              <a:t> und Intervention</a:t>
            </a:r>
            <a:r>
              <a:rPr lang="en-GB" sz="1300">
                <a:solidFill>
                  <a:schemeClr val="accent3"/>
                </a:solidFill>
              </a:rPr>
              <a:t>. Deutsche </a:t>
            </a:r>
            <a:r>
              <a:rPr lang="en-GB" sz="1300">
                <a:solidFill>
                  <a:schemeClr val="accent3"/>
                </a:solidFill>
              </a:rPr>
              <a:t>Sporthochschule</a:t>
            </a:r>
            <a:r>
              <a:rPr lang="en-GB" sz="1300">
                <a:solidFill>
                  <a:schemeClr val="accent3"/>
                </a:solidFill>
              </a:rPr>
              <a:t> Köln &amp; </a:t>
            </a:r>
            <a:r>
              <a:rPr lang="en-GB" sz="1300">
                <a:solidFill>
                  <a:schemeClr val="accent3"/>
                </a:solidFill>
              </a:rPr>
              <a:t>Universitätsklinikum</a:t>
            </a:r>
            <a:r>
              <a:rPr lang="en-GB" sz="1300">
                <a:solidFill>
                  <a:schemeClr val="accent3"/>
                </a:solidFill>
              </a:rPr>
              <a:t> Ulm. </a:t>
            </a:r>
            <a:r>
              <a:rPr lang="en-GB" sz="1300" u="sng">
                <a:solidFill>
                  <a:schemeClr val="accent3"/>
                </a:solidFill>
                <a:hlinkClick r:id="rId8" tooltip="https://www.lsb.nrw/fileadmin/global/media/Downloadcenter/Sexualisierte_Gewalt/Bericht_zum_Forschungsprojekt_SicherImSport.pdf"/>
              </a:rPr>
              <a:t>https://www.lsb.nrw/fileadmin/global/media/Downloadcenter/Sexualisierte_Gewalt/Bericht_zum_Forschungsprojekt_SicherImSport.pdf</a:t>
            </a:r>
            <a:endParaRPr lang="en-GB" sz="1300">
              <a:solidFill>
                <a:schemeClr val="accent3"/>
              </a:solidFill>
            </a:endParaRPr>
          </a:p>
          <a:p>
            <a:pPr marL="285750" indent="-285750">
              <a:buFont typeface="Wingdings"/>
              <a:buChar char="§"/>
              <a:defRPr/>
            </a:pPr>
            <a:r>
              <a:rPr lang="de-DE" sz="1300">
                <a:solidFill>
                  <a:schemeClr val="accent3"/>
                </a:solidFill>
                <a:cs typeface="Calibri"/>
              </a:rPr>
              <a:t>Rulofs</a:t>
            </a:r>
            <a:r>
              <a:rPr lang="de-DE" sz="1300">
                <a:solidFill>
                  <a:schemeClr val="accent3"/>
                </a:solidFill>
                <a:cs typeface="Calibri"/>
              </a:rPr>
              <a:t>, B., Ohlert, J., Hartmann-Tews, I. Axmann, G., Brennecke, D., Hoffmann, B., </a:t>
            </a:r>
            <a:r>
              <a:rPr lang="de-DE" sz="1300">
                <a:solidFill>
                  <a:schemeClr val="accent3"/>
                </a:solidFill>
                <a:cs typeface="Calibri"/>
              </a:rPr>
              <a:t>Schäfer-Pels</a:t>
            </a:r>
            <a:r>
              <a:rPr lang="de-DE" sz="1300">
                <a:solidFill>
                  <a:schemeClr val="accent3"/>
                </a:solidFill>
                <a:cs typeface="Calibri"/>
              </a:rPr>
              <a:t>, A. &amp; Allroggen, M. (2022). </a:t>
            </a:r>
            <a:r>
              <a:rPr lang="de-DE" sz="1300" i="1">
                <a:solidFill>
                  <a:schemeClr val="accent3"/>
                </a:solidFill>
                <a:cs typeface="Calibri"/>
              </a:rPr>
              <a:t>Trainer*innen als zentrale Akteur*innen in der </a:t>
            </a:r>
            <a:r>
              <a:rPr lang="de-DE" sz="1300" i="1">
                <a:solidFill>
                  <a:schemeClr val="accent3"/>
                </a:solidFill>
                <a:cs typeface="Calibri"/>
              </a:rPr>
              <a:t>Prävention</a:t>
            </a:r>
            <a:r>
              <a:rPr lang="de-DE" sz="1300" i="1">
                <a:solidFill>
                  <a:schemeClr val="accent3"/>
                </a:solidFill>
                <a:cs typeface="Calibri"/>
              </a:rPr>
              <a:t> sexualisierter Gewalt: Umgang mit </a:t>
            </a:r>
            <a:r>
              <a:rPr lang="de-DE" sz="1300" i="1">
                <a:solidFill>
                  <a:schemeClr val="accent3"/>
                </a:solidFill>
                <a:cs typeface="Calibri"/>
              </a:rPr>
              <a:t>Nähe</a:t>
            </a:r>
            <a:r>
              <a:rPr lang="de-DE" sz="1300" i="1">
                <a:solidFill>
                  <a:schemeClr val="accent3"/>
                </a:solidFill>
                <a:cs typeface="Calibri"/>
              </a:rPr>
              <a:t> und Distanz im Verbundsystem Nachwuchsleistungssport (</a:t>
            </a:r>
            <a:r>
              <a:rPr lang="de-DE" sz="1300" i="1">
                <a:solidFill>
                  <a:schemeClr val="accent3"/>
                </a:solidFill>
                <a:cs typeface="Calibri"/>
              </a:rPr>
              <a:t>TraiNah</a:t>
            </a:r>
            <a:r>
              <a:rPr lang="de-DE" sz="1300" i="1">
                <a:solidFill>
                  <a:schemeClr val="accent3"/>
                </a:solidFill>
                <a:cs typeface="Calibri"/>
              </a:rPr>
              <a:t>).</a:t>
            </a:r>
            <a:r>
              <a:rPr lang="de-DE" sz="1300">
                <a:solidFill>
                  <a:schemeClr val="accent3"/>
                </a:solidFill>
                <a:cs typeface="Calibri"/>
              </a:rPr>
              <a:t>Deutsche Sporthochschule </a:t>
            </a:r>
            <a:r>
              <a:rPr lang="de-DE" sz="1300">
                <a:solidFill>
                  <a:schemeClr val="accent3"/>
                </a:solidFill>
                <a:cs typeface="Calibri"/>
              </a:rPr>
              <a:t>Köln</a:t>
            </a:r>
            <a:r>
              <a:rPr lang="de-DE" sz="1300">
                <a:solidFill>
                  <a:schemeClr val="accent3"/>
                </a:solidFill>
                <a:cs typeface="Calibri"/>
              </a:rPr>
              <a:t>. </a:t>
            </a:r>
            <a:r>
              <a:rPr lang="de-DE" sz="1300" u="sng">
                <a:solidFill>
                  <a:schemeClr val="accent3"/>
                </a:solidFill>
                <a:cs typeface="Calibri"/>
                <a:hlinkClick r:id="rId9" tooltip="https://www.bisp.de/SharedDocs/Downloads/Projektlisten/Projekte_2022/TrainahPraeventionSexualisierterGewalt.pdf?__blob=publicationFile"/>
              </a:rPr>
              <a:t>https://www.bisp.de/SharedDocs/Downloads/Projektlisten/Projekte_2022/TrainahPraeventionSexualisierterGewalt.pdf?__blob=publicationFile</a:t>
            </a:r>
            <a:endParaRPr lang="en-GB" sz="1300">
              <a:solidFill>
                <a:schemeClr val="accent3"/>
              </a:solidFill>
            </a:endParaRPr>
          </a:p>
          <a:p>
            <a:pPr marL="285750" indent="-285750">
              <a:buFont typeface="Wingdings"/>
              <a:buChar char="§"/>
              <a:defRPr/>
            </a:pPr>
            <a:r>
              <a:rPr lang="en-GB" sz="1300" i="1">
                <a:solidFill>
                  <a:schemeClr val="accent3"/>
                </a:solidFill>
                <a:cs typeface="Calibri"/>
              </a:rPr>
              <a:t>Sportjugend</a:t>
            </a:r>
            <a:r>
              <a:rPr lang="en-GB" sz="1300" i="1">
                <a:solidFill>
                  <a:schemeClr val="accent3"/>
                </a:solidFill>
                <a:cs typeface="Calibri"/>
              </a:rPr>
              <a:t> Hessen: </a:t>
            </a:r>
            <a:r>
              <a:rPr lang="en-GB" sz="1300" i="1">
                <a:solidFill>
                  <a:schemeClr val="accent3"/>
                </a:solidFill>
                <a:cs typeface="Calibri"/>
              </a:rPr>
              <a:t>Kinderrechte</a:t>
            </a:r>
            <a:r>
              <a:rPr lang="en-GB" sz="1300" i="1">
                <a:solidFill>
                  <a:schemeClr val="accent3"/>
                </a:solidFill>
                <a:cs typeface="Calibri"/>
              </a:rPr>
              <a:t> </a:t>
            </a:r>
            <a:r>
              <a:rPr lang="en-GB" sz="1300" i="1">
                <a:solidFill>
                  <a:schemeClr val="accent3"/>
                </a:solidFill>
                <a:cs typeface="Calibri"/>
              </a:rPr>
              <a:t>im</a:t>
            </a:r>
            <a:r>
              <a:rPr lang="en-GB" sz="1300" i="1">
                <a:solidFill>
                  <a:schemeClr val="accent3"/>
                </a:solidFill>
                <a:cs typeface="Calibri"/>
              </a:rPr>
              <a:t> Sport. </a:t>
            </a:r>
            <a:r>
              <a:rPr lang="en-GB" sz="1300">
                <a:solidFill>
                  <a:schemeClr val="accent3"/>
                </a:solidFill>
                <a:cs typeface="Calibri"/>
              </a:rPr>
              <a:t>(</a:t>
            </a:r>
            <a:r>
              <a:rPr lang="en-GB" sz="1300">
                <a:solidFill>
                  <a:schemeClr val="accent3"/>
                </a:solidFill>
                <a:cs typeface="Calibri"/>
              </a:rPr>
              <a:t>o.J.</a:t>
            </a:r>
            <a:r>
              <a:rPr lang="en-GB" sz="1300">
                <a:solidFill>
                  <a:schemeClr val="accent3"/>
                </a:solidFill>
                <a:cs typeface="Calibri"/>
              </a:rPr>
              <a:t>). </a:t>
            </a:r>
            <a:r>
              <a:rPr lang="en-GB" sz="1300">
                <a:solidFill>
                  <a:schemeClr val="accent3"/>
                </a:solidFill>
                <a:cs typeface="Calibri"/>
              </a:rPr>
              <a:t>Abgerufen</a:t>
            </a:r>
            <a:r>
              <a:rPr lang="en-GB" sz="1300">
                <a:solidFill>
                  <a:schemeClr val="accent3"/>
                </a:solidFill>
                <a:cs typeface="Calibri"/>
              </a:rPr>
              <a:t> am 21.01.2025 von </a:t>
            </a:r>
            <a:r>
              <a:rPr lang="en-GB" sz="1300" u="sng">
                <a:solidFill>
                  <a:schemeClr val="accent3"/>
                </a:solidFill>
                <a:cs typeface="Calibri"/>
                <a:hlinkClick r:id="rId10" tooltip="https://www.sportjugend-hessen.de/themen/kindeswohl/kinderrechte-im-sport/"/>
              </a:rPr>
              <a:t>https://www.sportjugend-hessen.de/themen/kindeswohl/kinderrechte-im-sport/</a:t>
            </a:r>
            <a:endParaRPr lang="en-GB" sz="1300">
              <a:solidFill>
                <a:schemeClr val="accent3"/>
              </a:solidFill>
            </a:endParaRPr>
          </a:p>
          <a:p>
            <a:pPr marL="285750" indent="-285750">
              <a:buFont typeface="Wingdings"/>
              <a:buChar char="§"/>
              <a:defRPr/>
            </a:pPr>
            <a:r>
              <a:rPr lang="en-GB" sz="1300">
                <a:solidFill>
                  <a:schemeClr val="accent3"/>
                </a:solidFill>
              </a:rPr>
              <a:t>Tuakli-Wosornu</a:t>
            </a:r>
            <a:r>
              <a:rPr lang="en-GB" sz="1300">
                <a:solidFill>
                  <a:schemeClr val="accent3"/>
                </a:solidFill>
              </a:rPr>
              <a:t>, Y. A., Burrows, K., Fasting, K., </a:t>
            </a:r>
            <a:r>
              <a:rPr lang="en-GB" sz="1300">
                <a:solidFill>
                  <a:schemeClr val="accent3"/>
                </a:solidFill>
              </a:rPr>
              <a:t>Hartill</a:t>
            </a:r>
            <a:r>
              <a:rPr lang="en-GB" sz="1300">
                <a:solidFill>
                  <a:schemeClr val="accent3"/>
                </a:solidFill>
              </a:rPr>
              <a:t>, M., Hodge, K., Kaufman, K., Kavanagh, E., Kirby, S. L., MacLeod, J. G., Mountjoy, M., Parent, S., Tak, M., </a:t>
            </a:r>
            <a:r>
              <a:rPr lang="en-GB" sz="1300">
                <a:solidFill>
                  <a:schemeClr val="accent3"/>
                </a:solidFill>
              </a:rPr>
              <a:t>Vertommen</a:t>
            </a:r>
            <a:r>
              <a:rPr lang="en-GB" sz="1300">
                <a:solidFill>
                  <a:schemeClr val="accent3"/>
                </a:solidFill>
              </a:rPr>
              <a:t>, T., &amp; Rhind, D. J. A. (2024). IOC consensus statement: Interpersonal violence and safeguarding in sport. </a:t>
            </a:r>
            <a:r>
              <a:rPr lang="en-GB" sz="1300" i="1">
                <a:solidFill>
                  <a:schemeClr val="accent3"/>
                </a:solidFill>
              </a:rPr>
              <a:t>British Journal of Sports Medicine</a:t>
            </a:r>
            <a:r>
              <a:rPr lang="en-GB" sz="1300">
                <a:solidFill>
                  <a:schemeClr val="accent3"/>
                </a:solidFill>
              </a:rPr>
              <a:t>, </a:t>
            </a:r>
            <a:r>
              <a:rPr lang="en-GB" sz="1300" i="1">
                <a:solidFill>
                  <a:schemeClr val="accent3"/>
                </a:solidFill>
              </a:rPr>
              <a:t>58</a:t>
            </a:r>
            <a:r>
              <a:rPr lang="en-GB" sz="1300">
                <a:solidFill>
                  <a:schemeClr val="accent3"/>
                </a:solidFill>
              </a:rPr>
              <a:t>(22), 1322–1344. </a:t>
            </a:r>
            <a:r>
              <a:rPr lang="en-GB" sz="1300" u="sng">
                <a:solidFill>
                  <a:schemeClr val="accent3"/>
                </a:solidFill>
                <a:hlinkClick r:id="rId11" tooltip="https://doi.org/10.1136/bjsports-2024-108766"/>
              </a:rPr>
              <a:t>https://doi.org/10.1136/bjsports-2024-108766</a:t>
            </a:r>
            <a:endParaRPr lang="en-GB" sz="1300">
              <a:solidFill>
                <a:schemeClr val="accent3"/>
              </a:solidFill>
            </a:endParaRPr>
          </a:p>
          <a:p>
            <a:pPr marL="285750" indent="-285750">
              <a:buFont typeface="Wingdings"/>
              <a:buChar char="§"/>
              <a:defRPr/>
            </a:pPr>
            <a:r>
              <a:rPr lang="de-DE" sz="1300">
                <a:solidFill>
                  <a:schemeClr val="accent3"/>
                </a:solidFill>
                <a:cs typeface="Calibri"/>
              </a:rPr>
              <a:t>UBSKM. (2021, Oktober 14). </a:t>
            </a:r>
            <a:r>
              <a:rPr lang="de-DE" sz="1300" i="1">
                <a:solidFill>
                  <a:schemeClr val="accent3"/>
                </a:solidFill>
                <a:cs typeface="Calibri"/>
              </a:rPr>
              <a:t>Sexueller Missbrauch – Was ist strafbar bei sexueller Gewalt gegen Kinder und Jugendliche? </a:t>
            </a:r>
            <a:r>
              <a:rPr lang="de-DE" sz="1300">
                <a:solidFill>
                  <a:schemeClr val="accent3"/>
                </a:solidFill>
              </a:rPr>
              <a:t>[Video].YouTube. </a:t>
            </a:r>
            <a:r>
              <a:rPr lang="de-DE" sz="1300" b="0" i="0" u="sng">
                <a:solidFill>
                  <a:schemeClr val="accent3"/>
                </a:solidFill>
                <a:cs typeface="Calibri"/>
                <a:hlinkClick r:id="rId12" tooltip="https://www.youtube.com/watch?v=dCrp6w2WdeY&amp;t=10sund"/>
              </a:rPr>
              <a:t>https://www.youtube.com/watch?v=dCrp6w2WdeY&amp;t=10sund</a:t>
            </a:r>
            <a:endParaRPr lang="en-GB" sz="1300">
              <a:solidFill>
                <a:schemeClr val="accent3"/>
              </a:solidFill>
            </a:endParaRPr>
          </a:p>
          <a:p>
            <a:pPr marL="285750" indent="-285750">
              <a:buFont typeface="Wingdings"/>
              <a:buChar char="§"/>
              <a:defRPr/>
            </a:pPr>
            <a:r>
              <a:rPr lang="en-GB" sz="1300">
                <a:solidFill>
                  <a:schemeClr val="accent3"/>
                </a:solidFill>
              </a:rPr>
              <a:t>World Health Organization (Ed.). (2002). </a:t>
            </a:r>
            <a:r>
              <a:rPr lang="en-GB" sz="1300" i="1">
                <a:solidFill>
                  <a:schemeClr val="accent3"/>
                </a:solidFill>
              </a:rPr>
              <a:t>World report on violence and health</a:t>
            </a:r>
            <a:r>
              <a:rPr lang="en-GB" sz="1300">
                <a:solidFill>
                  <a:schemeClr val="accent3"/>
                </a:solidFill>
              </a:rPr>
              <a:t>. World Health Organization.</a:t>
            </a:r>
            <a:endParaRPr>
              <a:solidFill>
                <a:schemeClr val="accent3"/>
              </a:solidFill>
            </a:endParaRPr>
          </a:p>
        </p:txBody>
      </p:sp>
      <p:sp>
        <p:nvSpPr>
          <p:cNvPr id="4" name="Foliennummernplatzhalter 3"/>
          <p:cNvSpPr>
            <a:spLocks noGrp="1"/>
          </p:cNvSpPr>
          <p:nvPr>
            <p:ph type="sldNum" sz="quarter" idx="14"/>
          </p:nvPr>
        </p:nvSpPr>
        <p:spPr bwMode="auto"/>
        <p:txBody>
          <a:bodyPr/>
          <a:lstStyle/>
          <a:p>
            <a:pPr>
              <a:defRPr/>
            </a:pPr>
            <a:fld id="{84A1FA42-DC19-BA43-BB12-83C626D2DFE2}" type="slidenum">
              <a:rPr lang="de-DE"/>
              <a:t>37</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sz="2800" b="1" i="1">
                <a:latin typeface="Calibri"/>
                <a:ea typeface="Calibri"/>
                <a:cs typeface="Times New Roman"/>
              </a:rPr>
              <a:t>Citation</a:t>
            </a:r>
            <a:endParaRPr lang="de-DE"/>
          </a:p>
        </p:txBody>
      </p:sp>
      <p:sp>
        <p:nvSpPr>
          <p:cNvPr id="3" name="Content Placeholder 2"/>
          <p:cNvSpPr>
            <a:spLocks noGrp="1"/>
          </p:cNvSpPr>
          <p:nvPr>
            <p:ph sz="half" idx="1"/>
          </p:nvPr>
        </p:nvSpPr>
        <p:spPr bwMode="auto"/>
        <p:txBody>
          <a:bodyPr/>
          <a:lstStyle/>
          <a:p>
            <a:pPr algn="just">
              <a:lnSpc>
                <a:spcPct val="150000"/>
              </a:lnSpc>
              <a:spcBef>
                <a:spcPts val="600"/>
              </a:spcBef>
              <a:spcAft>
                <a:spcPts val="600"/>
              </a:spcAft>
              <a:defRPr/>
            </a:pPr>
            <a:r>
              <a:rPr lang="de-DE">
                <a:ea typeface="Calibri"/>
                <a:cs typeface="Times New Roman"/>
              </a:rPr>
              <a:t>If</a:t>
            </a:r>
            <a:r>
              <a:rPr lang="de-DE">
                <a:ea typeface="Calibri"/>
                <a:cs typeface="Times New Roman"/>
              </a:rPr>
              <a:t> </a:t>
            </a:r>
            <a:r>
              <a:rPr lang="de-DE">
                <a:ea typeface="Calibri"/>
                <a:cs typeface="Times New Roman"/>
              </a:rPr>
              <a:t>you</a:t>
            </a:r>
            <a:r>
              <a:rPr lang="de-DE">
                <a:ea typeface="Calibri"/>
                <a:cs typeface="Times New Roman"/>
              </a:rPr>
              <a:t> </a:t>
            </a:r>
            <a:r>
              <a:rPr lang="de-DE">
                <a:ea typeface="Calibri"/>
                <a:cs typeface="Times New Roman"/>
              </a:rPr>
              <a:t>would</a:t>
            </a:r>
            <a:r>
              <a:rPr lang="de-DE">
                <a:ea typeface="Calibri"/>
                <a:cs typeface="Times New Roman"/>
              </a:rPr>
              <a:t> like </a:t>
            </a:r>
            <a:r>
              <a:rPr lang="de-DE">
                <a:ea typeface="Calibri"/>
                <a:cs typeface="Times New Roman"/>
              </a:rPr>
              <a:t>to</a:t>
            </a:r>
            <a:r>
              <a:rPr lang="de-DE">
                <a:ea typeface="Calibri"/>
                <a:cs typeface="Times New Roman"/>
              </a:rPr>
              <a:t> </a:t>
            </a:r>
            <a:r>
              <a:rPr lang="de-DE">
                <a:ea typeface="Calibri"/>
                <a:cs typeface="Times New Roman"/>
              </a:rPr>
              <a:t>cite</a:t>
            </a:r>
            <a:r>
              <a:rPr lang="de-DE">
                <a:ea typeface="Calibri"/>
                <a:cs typeface="Times New Roman"/>
              </a:rPr>
              <a:t> </a:t>
            </a:r>
            <a:r>
              <a:rPr lang="de-DE">
                <a:ea typeface="Calibri"/>
                <a:cs typeface="Times New Roman"/>
              </a:rPr>
              <a:t>this</a:t>
            </a:r>
            <a:r>
              <a:rPr lang="de-DE">
                <a:ea typeface="Calibri"/>
                <a:cs typeface="Times New Roman"/>
              </a:rPr>
              <a:t> </a:t>
            </a:r>
            <a:r>
              <a:rPr lang="de-DE">
                <a:ea typeface="Calibri"/>
                <a:cs typeface="Times New Roman"/>
              </a:rPr>
              <a:t>workshop</a:t>
            </a:r>
            <a:r>
              <a:rPr lang="de-DE">
                <a:ea typeface="Calibri"/>
                <a:cs typeface="Times New Roman"/>
              </a:rPr>
              <a:t>, </a:t>
            </a:r>
            <a:r>
              <a:rPr lang="de-DE">
                <a:ea typeface="Calibri"/>
                <a:cs typeface="Times New Roman"/>
              </a:rPr>
              <a:t>please</a:t>
            </a:r>
            <a:r>
              <a:rPr lang="de-DE">
                <a:ea typeface="Calibri"/>
                <a:cs typeface="Times New Roman"/>
              </a:rPr>
              <a:t> </a:t>
            </a:r>
            <a:r>
              <a:rPr lang="de-DE">
                <a:ea typeface="Calibri"/>
                <a:cs typeface="Times New Roman"/>
              </a:rPr>
              <a:t>use</a:t>
            </a:r>
            <a:r>
              <a:rPr lang="de-DE">
                <a:ea typeface="Calibri"/>
                <a:cs typeface="Times New Roman"/>
              </a:rPr>
              <a:t> </a:t>
            </a:r>
            <a:r>
              <a:rPr lang="de-DE">
                <a:ea typeface="Calibri"/>
                <a:cs typeface="Times New Roman"/>
              </a:rPr>
              <a:t>the</a:t>
            </a:r>
            <a:r>
              <a:rPr lang="de-DE">
                <a:ea typeface="Calibri"/>
                <a:cs typeface="Times New Roman"/>
              </a:rPr>
              <a:t> </a:t>
            </a:r>
            <a:r>
              <a:rPr lang="de-DE">
                <a:ea typeface="Calibri"/>
                <a:cs typeface="Times New Roman"/>
              </a:rPr>
              <a:t>following</a:t>
            </a:r>
            <a:r>
              <a:rPr lang="de-DE">
                <a:ea typeface="Calibri"/>
                <a:cs typeface="Times New Roman"/>
              </a:rPr>
              <a:t> </a:t>
            </a:r>
            <a:r>
              <a:rPr lang="de-DE">
                <a:ea typeface="Calibri"/>
                <a:cs typeface="Times New Roman"/>
              </a:rPr>
              <a:t>format</a:t>
            </a:r>
            <a:r>
              <a:rPr lang="de-DE">
                <a:ea typeface="Calibri"/>
                <a:cs typeface="Times New Roman"/>
              </a:rPr>
              <a:t>:</a:t>
            </a:r>
            <a:endParaRPr>
              <a:ea typeface="Calibri"/>
              <a:cs typeface="Times New Roman"/>
            </a:endParaRPr>
          </a:p>
          <a:p>
            <a:pPr>
              <a:lnSpc>
                <a:spcPct val="120000"/>
              </a:lnSpc>
              <a:defRPr/>
            </a:pPr>
            <a:r>
              <a:rPr lang="en-GB">
                <a:solidFill>
                  <a:schemeClr val="tx1"/>
                </a:solidFill>
              </a:rPr>
              <a:t> </a:t>
            </a:r>
            <a:endParaRPr/>
          </a:p>
          <a:p>
            <a:pPr>
              <a:lnSpc>
                <a:spcPct val="114999"/>
              </a:lnSpc>
              <a:spcBef>
                <a:spcPts val="0"/>
              </a:spcBef>
              <a:spcAft>
                <a:spcPts val="0"/>
              </a:spcAft>
              <a:defRPr/>
            </a:pPr>
            <a:r>
              <a:rPr/>
              <a:t>Greither, T., Schmitz, H., Sulprizio, M., Allroggen, M., &amp; Ohlert, J. (2025). </a:t>
            </a:r>
            <a:r>
              <a:rPr i="1"/>
              <a:t>Safe Space sports 	club - raising awareness </a:t>
            </a:r>
            <a:r>
              <a:rPr i="1"/>
              <a:t>on the topic of child protection </a:t>
            </a:r>
            <a:r>
              <a:rPr/>
              <a:t>[</a:t>
            </a:r>
            <a:r>
              <a:rPr/>
              <a:t>workshop</a:t>
            </a:r>
            <a:r>
              <a:rPr/>
              <a:t> </a:t>
            </a:r>
            <a:r>
              <a:rPr/>
              <a:t>concept</a:t>
            </a:r>
            <a:r>
              <a:rPr/>
              <a:t>]. 		German Sport University Cologne and University Hospital Ulm.</a:t>
            </a:r>
            <a:endParaRPr/>
          </a:p>
          <a:p>
            <a:pPr>
              <a:defRPr/>
            </a:pPr>
            <a:endParaRPr lang="de-DE"/>
          </a:p>
        </p:txBody>
      </p:sp>
      <p:sp>
        <p:nvSpPr>
          <p:cNvPr id="4" name="Slide Number Placeholder 3"/>
          <p:cNvSpPr>
            <a:spLocks noGrp="1"/>
          </p:cNvSpPr>
          <p:nvPr>
            <p:ph type="sldNum" sz="quarter" idx="14"/>
          </p:nvPr>
        </p:nvSpPr>
        <p:spPr bwMode="auto"/>
        <p:txBody>
          <a:bodyPr/>
          <a:lstStyle/>
          <a:p>
            <a:pPr>
              <a:defRPr/>
            </a:pPr>
            <a:fld id="{84A1FA42-DC19-BA43-BB12-83C626D2DFE2}" type="slidenum">
              <a:rPr lang="de-DE"/>
              <a:t>38</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60484821" name="Title 1"/>
          <p:cNvSpPr>
            <a:spLocks noGrp="1"/>
          </p:cNvSpPr>
          <p:nvPr>
            <p:ph type="title"/>
          </p:nvPr>
        </p:nvSpPr>
        <p:spPr bwMode="auto"/>
        <p:txBody>
          <a:bodyPr/>
          <a:lstStyle/>
          <a:p>
            <a:pPr>
              <a:defRPr/>
            </a:pPr>
            <a:r>
              <a:rPr lang="de-DE"/>
              <a:t>Imprint</a:t>
            </a:r>
            <a:endParaRPr/>
          </a:p>
        </p:txBody>
      </p:sp>
      <p:sp>
        <p:nvSpPr>
          <p:cNvPr id="350051648" name="Content Placeholder 2"/>
          <p:cNvSpPr>
            <a:spLocks noGrp="1"/>
          </p:cNvSpPr>
          <p:nvPr>
            <p:ph sz="half" idx="1"/>
          </p:nvPr>
        </p:nvSpPr>
        <p:spPr bwMode="auto">
          <a:xfrm>
            <a:off x="623389" y="1599977"/>
            <a:ext cx="10222088" cy="1995707"/>
          </a:xfrm>
        </p:spPr>
        <p:txBody>
          <a:bodyPr vertOverflow="overflow" horzOverflow="overflow" vert="horz" wrap="square" lIns="91440" tIns="45720" rIns="91440" bIns="45720" numCol="2" spcCol="0" rtlCol="0" fromWordArt="0" anchor="t" anchorCtr="0" forceAA="0" compatLnSpc="0">
            <a:noAutofit/>
          </a:bodyPr>
          <a:lstStyle/>
          <a:p>
            <a:pPr>
              <a:lnSpc>
                <a:spcPct val="120000"/>
              </a:lnSpc>
              <a:defRPr/>
            </a:pPr>
            <a:r>
              <a:rPr lang="en-GB" sz="1200" b="1">
                <a:solidFill>
                  <a:schemeClr val="tx1"/>
                </a:solidFill>
              </a:rPr>
              <a:t>Publishers</a:t>
            </a:r>
            <a:endParaRPr lang="en-GB" sz="1200">
              <a:solidFill>
                <a:schemeClr val="tx1"/>
              </a:solidFill>
            </a:endParaRPr>
          </a:p>
          <a:p>
            <a:pPr>
              <a:lnSpc>
                <a:spcPct val="120000"/>
              </a:lnSpc>
              <a:defRPr/>
            </a:pPr>
            <a:endParaRPr lang="en-GB" sz="1200">
              <a:solidFill>
                <a:schemeClr val="tx1"/>
              </a:solidFill>
            </a:endParaRPr>
          </a:p>
          <a:p>
            <a:pPr>
              <a:lnSpc>
                <a:spcPct val="120000"/>
              </a:lnSpc>
              <a:defRPr/>
            </a:pPr>
            <a:r>
              <a:rPr lang="de-DE" sz="1200">
                <a:solidFill>
                  <a:schemeClr val="tx1"/>
                </a:solidFill>
              </a:rPr>
              <a:t>German Sport University Cologne</a:t>
            </a:r>
            <a:endParaRPr sz="1200"/>
          </a:p>
          <a:p>
            <a:pPr>
              <a:lnSpc>
                <a:spcPct val="120000"/>
              </a:lnSpc>
              <a:defRPr/>
            </a:pPr>
            <a:r>
              <a:rPr lang="en-GB" sz="1200">
                <a:solidFill>
                  <a:schemeClr val="tx1"/>
                </a:solidFill>
              </a:rPr>
              <a:t>Psychological Institute</a:t>
            </a:r>
            <a:br>
              <a:rPr lang="en-GB" sz="1200">
                <a:solidFill>
                  <a:schemeClr val="tx1"/>
                </a:solidFill>
              </a:rPr>
            </a:br>
            <a:r>
              <a:rPr lang="en-GB" sz="1200">
                <a:solidFill>
                  <a:schemeClr val="tx1"/>
                </a:solidFill>
              </a:rPr>
              <a:t>Dept. of Health &amp; Social Psychology</a:t>
            </a:r>
            <a:endParaRPr/>
          </a:p>
          <a:p>
            <a:pPr>
              <a:lnSpc>
                <a:spcPct val="120000"/>
              </a:lnSpc>
              <a:defRPr/>
            </a:pPr>
            <a:r>
              <a:rPr lang="en-GB" sz="1200">
                <a:solidFill>
                  <a:schemeClr val="tx1"/>
                </a:solidFill>
              </a:rPr>
              <a:t>Am </a:t>
            </a:r>
            <a:r>
              <a:rPr lang="en-GB" sz="1200">
                <a:solidFill>
                  <a:schemeClr val="tx1"/>
                </a:solidFill>
              </a:rPr>
              <a:t>Sportpark</a:t>
            </a:r>
            <a:r>
              <a:rPr lang="en-GB" sz="1200">
                <a:solidFill>
                  <a:schemeClr val="tx1"/>
                </a:solidFill>
              </a:rPr>
              <a:t> </a:t>
            </a:r>
            <a:r>
              <a:rPr lang="en-GB" sz="1200">
                <a:solidFill>
                  <a:schemeClr val="tx1"/>
                </a:solidFill>
              </a:rPr>
              <a:t>Müngersdorf</a:t>
            </a:r>
            <a:r>
              <a:rPr lang="en-GB" sz="1200">
                <a:solidFill>
                  <a:schemeClr val="tx1"/>
                </a:solidFill>
              </a:rPr>
              <a:t> 6</a:t>
            </a:r>
            <a:endParaRPr sz="1200"/>
          </a:p>
          <a:p>
            <a:pPr>
              <a:lnSpc>
                <a:spcPct val="120000"/>
              </a:lnSpc>
              <a:defRPr/>
            </a:pPr>
            <a:r>
              <a:rPr lang="en-GB" sz="1200">
                <a:solidFill>
                  <a:schemeClr val="tx1"/>
                </a:solidFill>
              </a:rPr>
              <a:t>50933 Cologne, Germany</a:t>
            </a:r>
            <a:endParaRPr sz="1200"/>
          </a:p>
          <a:p>
            <a:pPr marL="0" marR="0" indent="0" algn="l">
              <a:lnSpc>
                <a:spcPct val="120000"/>
              </a:lnSpc>
              <a:spcBef>
                <a:spcPts val="0"/>
              </a:spcBef>
              <a:spcAft>
                <a:spcPts val="0"/>
              </a:spcAft>
              <a:buNone/>
              <a:defRPr/>
            </a:pPr>
            <a:r>
              <a:rPr lang="en-GB" sz="1200" u="sng">
                <a:solidFill>
                  <a:schemeClr val="tx1"/>
                </a:solidFill>
                <a:hlinkClick r:id="rId3" tooltip="http://www.dshs-koeln.de/psychologisches-institut/"/>
              </a:rPr>
              <a:t>www.dshs-koeln.de/psychologisches-institut/</a:t>
            </a:r>
            <a:endParaRPr lang="en-GB" sz="1200" b="0" i="0" u="none" strike="noStrike" cap="none" spc="0">
              <a:solidFill>
                <a:schemeClr val="tx1"/>
              </a:solidFill>
              <a:cs typeface="Calibri"/>
            </a:endParaRPr>
          </a:p>
          <a:p>
            <a:pPr marL="0" marR="0" indent="0" algn="l">
              <a:lnSpc>
                <a:spcPct val="120000"/>
              </a:lnSpc>
              <a:spcBef>
                <a:spcPts val="0"/>
              </a:spcBef>
              <a:spcAft>
                <a:spcPts val="0"/>
              </a:spcAft>
              <a:buNone/>
              <a:defRPr/>
            </a:pPr>
            <a:endParaRPr lang="en-GB" sz="1200" b="0" i="0" u="none" strike="noStrike" cap="none" spc="0">
              <a:solidFill>
                <a:schemeClr val="tx1"/>
              </a:solidFill>
              <a:cs typeface="Calibri"/>
            </a:endParaRPr>
          </a:p>
          <a:p>
            <a:pPr>
              <a:lnSpc>
                <a:spcPct val="120000"/>
              </a:lnSpc>
              <a:defRPr/>
            </a:pPr>
            <a:r>
              <a:rPr lang="en-GB" sz="1200">
                <a:solidFill>
                  <a:schemeClr val="tx1"/>
                </a:solidFill>
              </a:rPr>
              <a:t> </a:t>
            </a:r>
            <a:endParaRPr sz="1200"/>
          </a:p>
          <a:p>
            <a:pPr>
              <a:lnSpc>
                <a:spcPct val="120000"/>
              </a:lnSpc>
              <a:defRPr/>
            </a:pPr>
            <a:endParaRPr sz="1200">
              <a:solidFill>
                <a:schemeClr val="tx1"/>
              </a:solidFill>
            </a:endParaRPr>
          </a:p>
          <a:p>
            <a:pPr>
              <a:lnSpc>
                <a:spcPct val="120000"/>
              </a:lnSpc>
              <a:defRPr/>
            </a:pPr>
            <a:endParaRPr sz="1200">
              <a:solidFill>
                <a:schemeClr val="tx1"/>
              </a:solidFill>
            </a:endParaRPr>
          </a:p>
          <a:p>
            <a:pPr>
              <a:lnSpc>
                <a:spcPct val="120000"/>
              </a:lnSpc>
              <a:defRPr/>
            </a:pPr>
            <a:r>
              <a:rPr lang="en-GB" sz="1200">
                <a:solidFill>
                  <a:schemeClr val="tx1"/>
                </a:solidFill>
              </a:rPr>
              <a:t>University Hospital Ulm</a:t>
            </a:r>
            <a:endParaRPr sz="1200"/>
          </a:p>
          <a:p>
            <a:pPr>
              <a:lnSpc>
                <a:spcPct val="120000"/>
              </a:lnSpc>
              <a:defRPr/>
            </a:pPr>
            <a:r>
              <a:rPr lang="en-GB" sz="1200">
                <a:solidFill>
                  <a:schemeClr val="tx1"/>
                </a:solidFill>
              </a:rPr>
              <a:t>Clinic for Child and Adolescent Psychiatry, Psychosomatics, and Psychotherapy</a:t>
            </a:r>
            <a:br>
              <a:rPr lang="en-GB" sz="1200">
                <a:solidFill>
                  <a:schemeClr val="tx1"/>
                </a:solidFill>
              </a:rPr>
            </a:br>
            <a:r>
              <a:rPr lang="en-GB" sz="1200">
                <a:solidFill>
                  <a:schemeClr val="tx1"/>
                </a:solidFill>
              </a:rPr>
              <a:t>Research Group Violence, Developmental Psychopathology, and Forensics</a:t>
            </a:r>
            <a:endParaRPr/>
          </a:p>
          <a:p>
            <a:pPr>
              <a:lnSpc>
                <a:spcPct val="120000"/>
              </a:lnSpc>
              <a:defRPr/>
            </a:pPr>
            <a:r>
              <a:rPr lang="en-GB" sz="1200">
                <a:solidFill>
                  <a:schemeClr val="tx1"/>
                </a:solidFill>
              </a:rPr>
              <a:t>Steinhövelstraße</a:t>
            </a:r>
            <a:r>
              <a:rPr lang="en-GB" sz="1200">
                <a:solidFill>
                  <a:schemeClr val="tx1"/>
                </a:solidFill>
              </a:rPr>
              <a:t> 5</a:t>
            </a:r>
            <a:endParaRPr sz="1200"/>
          </a:p>
          <a:p>
            <a:pPr>
              <a:lnSpc>
                <a:spcPct val="120000"/>
              </a:lnSpc>
              <a:defRPr/>
            </a:pPr>
            <a:r>
              <a:rPr lang="en-GB" sz="1200">
                <a:solidFill>
                  <a:schemeClr val="tx1"/>
                </a:solidFill>
              </a:rPr>
              <a:t>89075 Ulm, Germany</a:t>
            </a:r>
            <a:endParaRPr sz="1200"/>
          </a:p>
          <a:p>
            <a:pPr>
              <a:lnSpc>
                <a:spcPct val="120000"/>
              </a:lnSpc>
              <a:defRPr/>
            </a:pPr>
            <a:r>
              <a:rPr sz="1200" u="sng">
                <a:hlinkClick r:id="rId4" tooltip="https://www.uniklinik-ulm.de/kinder-und-jugendpsychiatrie-psychosomatik-und-psychotherapie.html"/>
              </a:rPr>
              <a:t>https://www.uniklinik-ulm.de/kinder-und-jugendpsychiatrie-psychosomatik-und-psychotherapie.html</a:t>
            </a:r>
            <a:endParaRPr sz="1200">
              <a:solidFill>
                <a:schemeClr val="tx1"/>
              </a:solidFill>
            </a:endParaRPr>
          </a:p>
          <a:p>
            <a:pPr>
              <a:lnSpc>
                <a:spcPct val="120000"/>
              </a:lnSpc>
              <a:defRPr/>
            </a:pPr>
            <a:r>
              <a:rPr lang="en-GB" sz="1200">
                <a:solidFill>
                  <a:schemeClr val="tx1"/>
                </a:solidFill>
              </a:rPr>
              <a:t> </a:t>
            </a:r>
            <a:endParaRPr sz="1200"/>
          </a:p>
        </p:txBody>
      </p:sp>
      <p:sp>
        <p:nvSpPr>
          <p:cNvPr id="738641448" name="Slide Number Placeholder 3"/>
          <p:cNvSpPr>
            <a:spLocks noGrp="1"/>
          </p:cNvSpPr>
          <p:nvPr>
            <p:ph type="sldNum" sz="quarter" idx="14"/>
          </p:nvPr>
        </p:nvSpPr>
        <p:spPr bwMode="auto"/>
        <p:txBody>
          <a:bodyPr/>
          <a:lstStyle/>
          <a:p>
            <a:pPr>
              <a:defRPr/>
            </a:pPr>
            <a:fld id="{CDE2502B-23A1-749F-0D85-369A6BC96704}" type="slidenum">
              <a:rPr lang="de-DE"/>
              <a:t>39</a:t>
            </a:fld>
            <a:endParaRPr lang="de-DE"/>
          </a:p>
        </p:txBody>
      </p:sp>
      <p:sp>
        <p:nvSpPr>
          <p:cNvPr id="210265990" name="Content Placeholder 2"/>
          <p:cNvSpPr>
            <a:spLocks noGrp="1"/>
          </p:cNvSpPr>
          <p:nvPr/>
        </p:nvSpPr>
        <p:spPr bwMode="auto">
          <a:xfrm>
            <a:off x="623389" y="3392487"/>
            <a:ext cx="9837311" cy="2655886"/>
          </a:xfrm>
        </p:spPr>
        <p:txBody>
          <a:bodyPr vertOverflow="overflow" horzOverflow="overflow" vert="horz" wrap="square" lIns="91440" tIns="45720" rIns="91440" bIns="45720" numCol="1" spcCol="0" rtlCol="0" fromWordArt="0" anchor="t" anchorCtr="0" forceAA="0" compatLnSpc="0">
            <a:normAutofit fontScale="95000" lnSpcReduction="11000"/>
          </a:bodyPr>
          <a:lstStyle>
            <a:lvl1pPr marL="0" indent="0" algn="l">
              <a:spcBef>
                <a:spcPts val="0"/>
              </a:spcBef>
              <a:spcAft>
                <a:spcPts val="0"/>
              </a:spcAft>
              <a:buFont typeface="Arial"/>
              <a:buNone/>
              <a:defRPr sz="2000">
                <a:solidFill>
                  <a:srgbClr val="0053A4"/>
                </a:solidFill>
                <a:latin typeface="+mn-lt"/>
                <a:ea typeface="+mn-ea"/>
                <a:cs typeface="+mn-cs"/>
              </a:defRPr>
            </a:lvl1pPr>
            <a:lvl2pPr marL="457200" indent="0" algn="l">
              <a:spcBef>
                <a:spcPts val="0"/>
              </a:spcBef>
              <a:spcAft>
                <a:spcPts val="0"/>
              </a:spcAft>
              <a:buFont typeface="Arial"/>
              <a:buNone/>
              <a:defRPr sz="2000">
                <a:solidFill>
                  <a:srgbClr val="0053A4"/>
                </a:solidFill>
                <a:latin typeface="+mn-lt"/>
                <a:ea typeface="+mn-ea"/>
                <a:cs typeface="+mn-cs"/>
              </a:defRPr>
            </a:lvl2pPr>
            <a:lvl3pPr marL="914400" indent="0" algn="l">
              <a:spcBef>
                <a:spcPts val="0"/>
              </a:spcBef>
              <a:spcAft>
                <a:spcPts val="0"/>
              </a:spcAft>
              <a:buFont typeface="Arial"/>
              <a:buNone/>
              <a:defRPr sz="1800">
                <a:solidFill>
                  <a:srgbClr val="0053A4"/>
                </a:solidFill>
                <a:latin typeface="+mn-lt"/>
                <a:ea typeface="+mn-ea"/>
                <a:cs typeface="+mn-cs"/>
              </a:defRPr>
            </a:lvl3pPr>
            <a:lvl4pPr marL="1371600" indent="0" algn="l">
              <a:spcBef>
                <a:spcPts val="0"/>
              </a:spcBef>
              <a:spcAft>
                <a:spcPts val="0"/>
              </a:spcAft>
              <a:buFont typeface="Arial"/>
              <a:buNone/>
              <a:defRPr sz="1800">
                <a:solidFill>
                  <a:srgbClr val="0053A4"/>
                </a:solidFill>
                <a:latin typeface="+mn-lt"/>
                <a:ea typeface="+mn-ea"/>
                <a:cs typeface="+mn-cs"/>
              </a:defRPr>
            </a:lvl4pPr>
            <a:lvl5pPr marL="1828800" indent="0" algn="l">
              <a:spcBef>
                <a:spcPts val="0"/>
              </a:spcBef>
              <a:spcAft>
                <a:spcPts val="0"/>
              </a:spcAft>
              <a:buFont typeface="Arial"/>
              <a:buNone/>
              <a:defRPr sz="1800">
                <a:solidFill>
                  <a:srgbClr val="0053A4"/>
                </a:solidFill>
                <a:latin typeface="+mn-lt"/>
                <a:ea typeface="+mn-ea"/>
                <a:cs typeface="+mn-cs"/>
              </a:defRPr>
            </a:lvl5pPr>
            <a:lvl6pPr marL="2514598" indent="-228600" algn="l" defTabSz="914400">
              <a:spcBef>
                <a:spcPts val="0"/>
              </a:spcBef>
              <a:buFont typeface="Arial"/>
              <a:buChar char="•"/>
              <a:defRPr sz="1800">
                <a:solidFill>
                  <a:schemeClr val="tx1"/>
                </a:solidFill>
                <a:latin typeface="+mn-lt"/>
                <a:ea typeface="+mn-ea"/>
                <a:cs typeface="+mn-cs"/>
              </a:defRPr>
            </a:lvl6pPr>
            <a:lvl7pPr marL="2971800" indent="-228600" algn="l" defTabSz="914400">
              <a:spcBef>
                <a:spcPts val="0"/>
              </a:spcBef>
              <a:buFont typeface="Arial"/>
              <a:buChar char="•"/>
              <a:defRPr sz="1800">
                <a:solidFill>
                  <a:schemeClr val="tx1"/>
                </a:solidFill>
                <a:latin typeface="+mn-lt"/>
                <a:ea typeface="+mn-ea"/>
                <a:cs typeface="+mn-cs"/>
              </a:defRPr>
            </a:lvl7pPr>
            <a:lvl8pPr marL="3429000" indent="-228600" algn="l" defTabSz="914400">
              <a:spcBef>
                <a:spcPts val="0"/>
              </a:spcBef>
              <a:buFont typeface="Arial"/>
              <a:buChar char="•"/>
              <a:defRPr sz="1800">
                <a:solidFill>
                  <a:schemeClr val="tx1"/>
                </a:solidFill>
                <a:latin typeface="+mn-lt"/>
                <a:ea typeface="+mn-ea"/>
                <a:cs typeface="+mn-cs"/>
              </a:defRPr>
            </a:lvl8pPr>
            <a:lvl9pPr marL="3886200" indent="-228600" algn="l" defTabSz="914400">
              <a:spcBef>
                <a:spcPts val="0"/>
              </a:spcBef>
              <a:buFont typeface="Arial"/>
              <a:buChar char="•"/>
              <a:defRPr sz="1800">
                <a:solidFill>
                  <a:schemeClr val="tx1"/>
                </a:solidFill>
                <a:latin typeface="+mn-lt"/>
                <a:ea typeface="+mn-ea"/>
                <a:cs typeface="+mn-cs"/>
              </a:defRPr>
            </a:lvl9pPr>
          </a:lstStyle>
          <a:p>
            <a:pPr>
              <a:lnSpc>
                <a:spcPct val="120000"/>
              </a:lnSpc>
              <a:defRPr/>
            </a:pPr>
            <a:r>
              <a:rPr lang="en-GB" sz="1200">
                <a:solidFill>
                  <a:schemeClr val="tx1"/>
                </a:solidFill>
              </a:rPr>
              <a:t> </a:t>
            </a:r>
            <a:endParaRPr sz="1200"/>
          </a:p>
          <a:p>
            <a:pPr>
              <a:lnSpc>
                <a:spcPct val="120000"/>
              </a:lnSpc>
              <a:defRPr/>
            </a:pPr>
            <a:r>
              <a:rPr lang="de-DE" sz="1300" b="1">
                <a:solidFill>
                  <a:schemeClr val="tx1"/>
                </a:solidFill>
                <a:latin typeface="Calibri"/>
                <a:cs typeface="Calibri"/>
              </a:rPr>
              <a:t>Available</a:t>
            </a:r>
            <a:r>
              <a:rPr lang="de-DE" sz="1300" b="1">
                <a:solidFill>
                  <a:schemeClr val="tx1"/>
                </a:solidFill>
                <a:latin typeface="Calibri"/>
                <a:cs typeface="Calibri"/>
              </a:rPr>
              <a:t> </a:t>
            </a:r>
            <a:r>
              <a:rPr lang="de-DE" sz="1300" b="1">
                <a:solidFill>
                  <a:schemeClr val="tx1"/>
                </a:solidFill>
                <a:latin typeface="Calibri"/>
                <a:cs typeface="Calibri"/>
              </a:rPr>
              <a:t>from</a:t>
            </a:r>
            <a:endParaRPr sz="1300">
              <a:solidFill>
                <a:schemeClr val="tx1"/>
              </a:solidFill>
              <a:latin typeface="Calibri"/>
              <a:cs typeface="Calibri"/>
            </a:endParaRPr>
          </a:p>
          <a:p>
            <a:pPr>
              <a:lnSpc>
                <a:spcPct val="120000"/>
              </a:lnSpc>
              <a:defRPr/>
            </a:pPr>
            <a:endParaRPr sz="1300">
              <a:solidFill>
                <a:schemeClr val="tx1"/>
              </a:solidFill>
              <a:latin typeface="Calibri"/>
              <a:cs typeface="Calibri"/>
            </a:endParaRPr>
          </a:p>
          <a:p>
            <a:pPr>
              <a:lnSpc>
                <a:spcPct val="120000"/>
              </a:lnSpc>
              <a:defRPr/>
            </a:pPr>
            <a:r>
              <a:rPr lang="en-GB" sz="1300">
                <a:solidFill>
                  <a:schemeClr val="tx1"/>
                </a:solidFill>
                <a:cs typeface="Calibri"/>
              </a:rPr>
              <a:t>"SafeClubs" project - transfer concepts for the prevention and intervention of sexual violence in sports clubs </a:t>
            </a:r>
            <a:endParaRPr/>
          </a:p>
          <a:p>
            <a:pPr>
              <a:lnSpc>
                <a:spcPct val="120000"/>
              </a:lnSpc>
              <a:defRPr/>
            </a:pPr>
            <a:r>
              <a:rPr lang="en-GB" sz="1300">
                <a:solidFill>
                  <a:schemeClr val="tx1"/>
                </a:solidFill>
                <a:cs typeface="Calibri"/>
              </a:rPr>
              <a:t>Collaboration management: </a:t>
            </a:r>
            <a:r>
              <a:rPr lang="en-GB" sz="1300">
                <a:solidFill>
                  <a:schemeClr val="tx1"/>
                </a:solidFill>
                <a:cs typeface="Calibri"/>
              </a:rPr>
              <a:t>Dr.</a:t>
            </a:r>
            <a:r>
              <a:rPr lang="en-GB" sz="1300">
                <a:solidFill>
                  <a:schemeClr val="tx1"/>
                </a:solidFill>
                <a:cs typeface="Calibri"/>
              </a:rPr>
              <a:t> Jeannine </a:t>
            </a:r>
            <a:r>
              <a:rPr lang="en-GB" sz="1300">
                <a:solidFill>
                  <a:schemeClr val="tx1"/>
                </a:solidFill>
                <a:cs typeface="Calibri"/>
              </a:rPr>
              <a:t>Ohlert</a:t>
            </a:r>
            <a:r>
              <a:rPr lang="en-GB" sz="1300">
                <a:solidFill>
                  <a:schemeClr val="tx1"/>
                </a:solidFill>
                <a:cs typeface="Calibri"/>
              </a:rPr>
              <a:t> (German Sport University Cologne)</a:t>
            </a:r>
            <a:endParaRPr lang="en-GB" sz="1300">
              <a:cs typeface="Calibri"/>
            </a:endParaRPr>
          </a:p>
          <a:p>
            <a:pPr>
              <a:lnSpc>
                <a:spcPct val="120000"/>
              </a:lnSpc>
              <a:defRPr/>
            </a:pPr>
            <a:r>
              <a:rPr lang="en-GB" sz="1300">
                <a:solidFill>
                  <a:schemeClr val="tx1"/>
                </a:solidFill>
                <a:cs typeface="Calibri"/>
              </a:rPr>
              <a:t>Sub-project management: </a:t>
            </a:r>
            <a:r>
              <a:rPr lang="en-GB" sz="1300">
                <a:solidFill>
                  <a:schemeClr val="tx1"/>
                </a:solidFill>
                <a:cs typeface="Calibri"/>
              </a:rPr>
              <a:t>Dr.</a:t>
            </a:r>
            <a:r>
              <a:rPr lang="en-GB" sz="1300">
                <a:solidFill>
                  <a:schemeClr val="tx1"/>
                </a:solidFill>
                <a:cs typeface="Calibri"/>
              </a:rPr>
              <a:t> Jeannine </a:t>
            </a:r>
            <a:r>
              <a:rPr lang="en-GB" sz="1300">
                <a:solidFill>
                  <a:schemeClr val="tx1"/>
                </a:solidFill>
                <a:cs typeface="Calibri"/>
              </a:rPr>
              <a:t>Ohlert</a:t>
            </a:r>
            <a:r>
              <a:rPr lang="en-GB" sz="1300">
                <a:solidFill>
                  <a:schemeClr val="tx1"/>
                </a:solidFill>
                <a:cs typeface="Calibri"/>
              </a:rPr>
              <a:t>, Univ. Prof. </a:t>
            </a:r>
            <a:r>
              <a:rPr lang="en-GB" sz="1300">
                <a:solidFill>
                  <a:schemeClr val="tx1"/>
                </a:solidFill>
                <a:cs typeface="Calibri"/>
              </a:rPr>
              <a:t>Dr.</a:t>
            </a:r>
            <a:r>
              <a:rPr lang="en-GB" sz="1300">
                <a:solidFill>
                  <a:schemeClr val="tx1"/>
                </a:solidFill>
                <a:cs typeface="Calibri"/>
              </a:rPr>
              <a:t> Bettina </a:t>
            </a:r>
            <a:r>
              <a:rPr lang="en-GB" sz="1300">
                <a:solidFill>
                  <a:schemeClr val="tx1"/>
                </a:solidFill>
                <a:cs typeface="Calibri"/>
              </a:rPr>
              <a:t>Rulofs</a:t>
            </a:r>
            <a:r>
              <a:rPr lang="en-GB" sz="1300">
                <a:solidFill>
                  <a:schemeClr val="tx1"/>
                </a:solidFill>
                <a:cs typeface="Calibri"/>
              </a:rPr>
              <a:t> (both German Sport University Cologne), Prof. </a:t>
            </a:r>
            <a:r>
              <a:rPr lang="en-GB" sz="1300">
                <a:solidFill>
                  <a:schemeClr val="tx1"/>
                </a:solidFill>
                <a:cs typeface="Calibri"/>
              </a:rPr>
              <a:t>Dr.</a:t>
            </a:r>
            <a:r>
              <a:rPr lang="en-GB" sz="1300">
                <a:solidFill>
                  <a:schemeClr val="tx1"/>
                </a:solidFill>
                <a:cs typeface="Calibri"/>
              </a:rPr>
              <a:t> med. Marc </a:t>
            </a:r>
            <a:r>
              <a:rPr lang="en-GB" sz="1300">
                <a:solidFill>
                  <a:schemeClr val="tx1"/>
                </a:solidFill>
                <a:cs typeface="Calibri"/>
              </a:rPr>
              <a:t>Allroggen</a:t>
            </a:r>
            <a:r>
              <a:rPr lang="en-GB" sz="1300">
                <a:solidFill>
                  <a:schemeClr val="tx1"/>
                </a:solidFill>
                <a:cs typeface="Calibri"/>
              </a:rPr>
              <a:t>, </a:t>
            </a:r>
            <a:endParaRPr/>
          </a:p>
          <a:p>
            <a:pPr>
              <a:lnSpc>
                <a:spcPct val="120000"/>
              </a:lnSpc>
              <a:defRPr/>
            </a:pPr>
            <a:r>
              <a:rPr lang="en-GB" sz="1300">
                <a:solidFill>
                  <a:schemeClr val="tx1"/>
                </a:solidFill>
                <a:cs typeface="Calibri"/>
              </a:rPr>
              <a:t>	</a:t>
            </a:r>
            <a:r>
              <a:rPr lang="en-GB" sz="1300">
                <a:solidFill>
                  <a:schemeClr val="tx1"/>
                </a:solidFill>
                <a:cs typeface="Calibri"/>
              </a:rPr>
              <a:t>Dr.</a:t>
            </a:r>
            <a:r>
              <a:rPr lang="en-GB" sz="1300">
                <a:solidFill>
                  <a:schemeClr val="tx1"/>
                </a:solidFill>
                <a:cs typeface="Calibri"/>
              </a:rPr>
              <a:t> Alina Schäfer-Pels (both University Hospital Ulm)</a:t>
            </a:r>
            <a:endParaRPr sz="1300">
              <a:cs typeface="Calibri"/>
            </a:endParaRPr>
          </a:p>
          <a:p>
            <a:pPr>
              <a:lnSpc>
                <a:spcPct val="120000"/>
              </a:lnSpc>
              <a:defRPr/>
            </a:pPr>
            <a:r>
              <a:rPr lang="en-GB" sz="1300">
                <a:solidFill>
                  <a:schemeClr val="tx1"/>
                </a:solidFill>
                <a:cs typeface="Calibri"/>
              </a:rPr>
              <a:t>Collaboration coordination: Marion Sulprizio (German Sport University Cologne)</a:t>
            </a:r>
            <a:endParaRPr sz="1300">
              <a:cs typeface="Calibri"/>
            </a:endParaRPr>
          </a:p>
          <a:p>
            <a:pPr>
              <a:lnSpc>
                <a:spcPct val="120000"/>
              </a:lnSpc>
              <a:defRPr/>
            </a:pPr>
            <a:r>
              <a:rPr lang="en-GB" sz="1300">
                <a:solidFill>
                  <a:schemeClr val="tx1"/>
                </a:solidFill>
                <a:cs typeface="Calibri"/>
              </a:rPr>
              <a:t>Collaboration: Helena Schmitz, Annika </a:t>
            </a:r>
            <a:r>
              <a:rPr lang="en-GB" sz="1300">
                <a:solidFill>
                  <a:schemeClr val="tx1"/>
                </a:solidFill>
                <a:cs typeface="Calibri"/>
              </a:rPr>
              <a:t>Söllinger</a:t>
            </a:r>
            <a:r>
              <a:rPr lang="en-GB" sz="1300">
                <a:solidFill>
                  <a:schemeClr val="tx1"/>
                </a:solidFill>
                <a:cs typeface="Calibri"/>
              </a:rPr>
              <a:t>, Janna </a:t>
            </a:r>
            <a:r>
              <a:rPr lang="en-GB" sz="1300">
                <a:solidFill>
                  <a:schemeClr val="tx1"/>
                </a:solidFill>
                <a:cs typeface="Calibri"/>
              </a:rPr>
              <a:t>Kerkow</a:t>
            </a:r>
            <a:r>
              <a:rPr lang="en-GB" sz="1300">
                <a:solidFill>
                  <a:schemeClr val="tx1"/>
                </a:solidFill>
                <a:cs typeface="Calibri"/>
              </a:rPr>
              <a:t>, Sina </a:t>
            </a:r>
            <a:r>
              <a:rPr lang="en-GB" sz="1300">
                <a:solidFill>
                  <a:schemeClr val="tx1"/>
                </a:solidFill>
                <a:cs typeface="Calibri"/>
              </a:rPr>
              <a:t>Kiekbusch</a:t>
            </a:r>
            <a:r>
              <a:rPr lang="en-GB" sz="1300">
                <a:solidFill>
                  <a:schemeClr val="tx1"/>
                </a:solidFill>
                <a:cs typeface="Calibri"/>
              </a:rPr>
              <a:t>, Paula Edler (all German Sport University Cologne), Teresa Greither </a:t>
            </a:r>
            <a:endParaRPr/>
          </a:p>
          <a:p>
            <a:pPr>
              <a:lnSpc>
                <a:spcPct val="120000"/>
              </a:lnSpc>
              <a:defRPr/>
            </a:pPr>
            <a:r>
              <a:rPr lang="en-GB" sz="1300">
                <a:solidFill>
                  <a:schemeClr val="tx1"/>
                </a:solidFill>
                <a:cs typeface="Calibri"/>
              </a:rPr>
              <a:t>	(University Hospital Ulm)</a:t>
            </a:r>
            <a:endParaRPr sz="1300">
              <a:cs typeface="Calibri"/>
            </a:endParaRPr>
          </a:p>
          <a:p>
            <a:pPr>
              <a:lnSpc>
                <a:spcPct val="120000"/>
              </a:lnSpc>
              <a:defRPr/>
            </a:pPr>
            <a:r>
              <a:rPr lang="en-GB" sz="1300" u="sng">
                <a:solidFill>
                  <a:schemeClr val="tx1"/>
                </a:solidFill>
                <a:cs typeface="Calibri"/>
                <a:hlinkClick r:id="rId5" tooltip="https://safe-clubs.de/"/>
              </a:rPr>
              <a:t>https://safe-clubs.de</a:t>
            </a:r>
            <a:endParaRPr sz="1300">
              <a:solidFill>
                <a:schemeClr val="tx1"/>
              </a:solidFill>
              <a:cs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lgn="l">
              <a:defRPr/>
            </a:pPr>
            <a:r>
              <a:rPr b="1" i="0" u="none"/>
              <a:t>Notes for workshop participants</a:t>
            </a:r>
            <a:endParaRPr/>
          </a:p>
        </p:txBody>
      </p:sp>
      <p:sp>
        <p:nvSpPr>
          <p:cNvPr id="4" name="Content Placeholder 3"/>
          <p:cNvSpPr>
            <a:spLocks noGrp="1"/>
          </p:cNvSpPr>
          <p:nvPr>
            <p:ph sz="half" idx="1"/>
          </p:nvPr>
        </p:nvSpPr>
        <p:spPr bwMode="auto"/>
        <p:txBody>
          <a:bodyPr>
            <a:normAutofit fontScale="92500" lnSpcReduction="20000"/>
          </a:bodyPr>
          <a:lstStyle/>
          <a:p>
            <a:pPr algn="l">
              <a:defRPr/>
            </a:pPr>
            <a:r>
              <a:rPr b="1" i="0" u="none">
                <a:solidFill>
                  <a:schemeClr val="accent2"/>
                </a:solidFill>
              </a:rPr>
              <a:t>Sensitive topic of violence:</a:t>
            </a:r>
            <a:endParaRPr/>
          </a:p>
          <a:p>
            <a:pPr algn="l">
              <a:defRPr/>
            </a:pPr>
            <a:endParaRPr>
              <a:solidFill>
                <a:schemeClr val="tx1"/>
              </a:solidFill>
            </a:endParaRPr>
          </a:p>
          <a:p>
            <a:pPr marL="342900" indent="-342900" algn="l">
              <a:buFont typeface="Wingdings"/>
              <a:buChar char="§"/>
              <a:defRPr/>
            </a:pPr>
            <a:r>
              <a:rPr b="0" i="0" u="none"/>
              <a:t>Compliance with general rules of dialogue, e.g. respectful atmosphere, not sharing personal experiences of others</a:t>
            </a:r>
            <a:endParaRPr/>
          </a:p>
          <a:p>
            <a:pPr marL="342900" indent="-342900" algn="l">
              <a:buFont typeface="Wingdings"/>
              <a:buChar char="§"/>
              <a:defRPr/>
            </a:pPr>
            <a:r>
              <a:rPr b="0" i="0" u="none"/>
              <a:t>Participants may leave the room if necessary</a:t>
            </a:r>
            <a:endParaRPr/>
          </a:p>
          <a:p>
            <a:pPr marL="342900" indent="-342900" algn="l">
              <a:buFont typeface="Wingdings"/>
              <a:buChar char="§"/>
              <a:defRPr/>
            </a:pPr>
            <a:r>
              <a:rPr b="0" i="0" u="none"/>
              <a:t>Opportunity for discussion after the workshop</a:t>
            </a:r>
            <a:endParaRPr/>
          </a:p>
          <a:p>
            <a:pPr marL="342900" indent="-342900" algn="l">
              <a:buFont typeface="Wingdings"/>
              <a:buChar char="§"/>
              <a:defRPr/>
            </a:pPr>
            <a:endParaRPr>
              <a:solidFill>
                <a:schemeClr val="tx1"/>
              </a:solidFill>
            </a:endParaRPr>
          </a:p>
          <a:p>
            <a:pPr algn="l">
              <a:defRPr/>
            </a:pPr>
            <a:r>
              <a:rPr b="1" i="0" u="none">
                <a:solidFill>
                  <a:schemeClr val="accent2"/>
                </a:solidFill>
              </a:rPr>
              <a:t>Offers of assistance:</a:t>
            </a:r>
            <a:endParaRPr/>
          </a:p>
          <a:p>
            <a:pPr marL="342900" indent="-342900" algn="l">
              <a:buFont typeface="Wingdings"/>
              <a:buChar char="§"/>
              <a:defRPr/>
            </a:pPr>
            <a:r>
              <a:rPr b="0" i="0" u="none">
                <a:highlight>
                  <a:srgbClr val="FFFF00"/>
                </a:highlight>
              </a:rPr>
              <a:t>If participants need support after the workshop, please get in touch with the presenter, the contact person at your organisation or a specialised counselling centre</a:t>
            </a:r>
            <a:endParaRPr/>
          </a:p>
          <a:p>
            <a:pPr marL="342900" indent="-342900" algn="l">
              <a:buFont typeface="Wingdings"/>
              <a:buChar char="§"/>
              <a:defRPr/>
            </a:pPr>
            <a:r>
              <a:rPr b="0" i="0" u="none">
                <a:highlight>
                  <a:srgbClr val="FFFF00"/>
                </a:highlight>
              </a:rPr>
              <a:t>Suitable counselling services:</a:t>
            </a:r>
            <a:endParaRPr/>
          </a:p>
          <a:p>
            <a:pPr marL="457200" indent="-457200" algn="l">
              <a:buFont typeface="+mj-lt"/>
              <a:buAutoNum type="arabicPeriod"/>
              <a:defRPr/>
            </a:pPr>
            <a:endParaRPr/>
          </a:p>
          <a:p>
            <a:pPr algn="l">
              <a:defRPr/>
            </a:pPr>
            <a:r>
              <a:rPr b="0" i="0" u="none">
                <a:highlight>
                  <a:srgbClr val="FFFF00"/>
                </a:highlight>
              </a:rPr>
              <a:t>SafeSport point of contact: </a:t>
            </a:r>
            <a:endParaRPr/>
          </a:p>
          <a:p>
            <a:pPr marL="914400" lvl="1" indent="-457200" algn="l">
              <a:buFont typeface="Wingdings"/>
              <a:buChar char="§"/>
              <a:defRPr/>
            </a:pPr>
            <a:r>
              <a:rPr b="0" i="0" u="sng">
                <a:highlight>
                  <a:srgbClr val="FFFF00"/>
                </a:highlight>
                <a:hlinkClick r:id="rId3" tooltip="https://www.ansprechstelle-safe-sport.de/"/>
              </a:rPr>
              <a:t>https://www.ansprechstelle-safe-sport.de</a:t>
            </a:r>
            <a:r>
              <a:rPr b="0" i="0" u="none">
                <a:highlight>
                  <a:srgbClr val="FFFF00"/>
                </a:highlight>
              </a:rPr>
              <a:t> </a:t>
            </a:r>
            <a:endParaRPr/>
          </a:p>
          <a:p>
            <a:pPr algn="l">
              <a:defRPr/>
            </a:pPr>
            <a:r>
              <a:rPr b="0" i="0" u="none">
                <a:highlight>
                  <a:srgbClr val="FFFF00"/>
                </a:highlight>
              </a:rPr>
              <a:t>Nummer gegen Kummer: </a:t>
            </a:r>
            <a:endParaRPr/>
          </a:p>
          <a:p>
            <a:pPr marL="914400" lvl="1" indent="-457200" algn="l">
              <a:buFont typeface="Wingdings"/>
              <a:buChar char="§"/>
              <a:defRPr/>
            </a:pPr>
            <a:r>
              <a:rPr b="0" i="0" u="sng">
                <a:highlight>
                  <a:srgbClr val="FFFF00"/>
                </a:highlight>
                <a:hlinkClick r:id="rId4" tooltip="https://www.nummergegenkummer.de/"/>
              </a:rPr>
              <a:t>https://www.nummergegenkummer.de</a:t>
            </a:r>
            <a:r>
              <a:rPr b="0" i="0" u="none">
                <a:highlight>
                  <a:srgbClr val="FFFF00"/>
                </a:highlight>
              </a:rPr>
              <a:t> </a:t>
            </a:r>
            <a:endParaRPr/>
          </a:p>
          <a:p>
            <a:pPr algn="l">
              <a:defRPr/>
            </a:pPr>
            <a:r>
              <a:rPr b="0" i="0" u="none">
                <a:highlight>
                  <a:srgbClr val="FFFF00"/>
                </a:highlight>
              </a:rPr>
              <a:t>Help portal for sexual abuse: </a:t>
            </a:r>
            <a:endParaRPr/>
          </a:p>
          <a:p>
            <a:pPr marL="914400" lvl="1" indent="-457200" algn="l">
              <a:buFont typeface="Wingdings"/>
              <a:buChar char="§"/>
              <a:defRPr/>
            </a:pPr>
            <a:r>
              <a:rPr b="0" i="0" u="sng">
                <a:highlight>
                  <a:srgbClr val="FFFF00"/>
                </a:highlight>
                <a:hlinkClick r:id="rId5" tooltip="https://www.hilfe-portal-missbrauch.de/"/>
              </a:rPr>
              <a:t>https://www.hilfe-portal-missbrauch.de/en/home</a:t>
            </a:r>
            <a:endParaRPr>
              <a:highlight>
                <a:srgbClr val="FFFF00"/>
              </a:highlight>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4</a:t>
            </a:fld>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67983276" name="Title 1"/>
          <p:cNvSpPr>
            <a:spLocks noGrp="1"/>
          </p:cNvSpPr>
          <p:nvPr>
            <p:ph type="title"/>
          </p:nvPr>
        </p:nvSpPr>
        <p:spPr bwMode="auto"/>
        <p:txBody>
          <a:bodyPr/>
          <a:lstStyle/>
          <a:p>
            <a:pPr>
              <a:defRPr/>
            </a:pPr>
            <a:r>
              <a:rPr lang="de-DE"/>
              <a:t>Imprint</a:t>
            </a:r>
            <a:endParaRPr/>
          </a:p>
        </p:txBody>
      </p:sp>
      <p:sp>
        <p:nvSpPr>
          <p:cNvPr id="261349337" name="Content Placeholder 2"/>
          <p:cNvSpPr>
            <a:spLocks noGrp="1"/>
          </p:cNvSpPr>
          <p:nvPr>
            <p:ph sz="half" idx="1"/>
          </p:nvPr>
        </p:nvSpPr>
        <p:spPr bwMode="auto">
          <a:xfrm>
            <a:off x="623850" y="1310609"/>
            <a:ext cx="9837312" cy="5152001"/>
          </a:xfrm>
        </p:spPr>
        <p:txBody>
          <a:bodyPr>
            <a:noAutofit/>
          </a:bodyPr>
          <a:lstStyle/>
          <a:p>
            <a:pPr>
              <a:lnSpc>
                <a:spcPct val="150000"/>
              </a:lnSpc>
              <a:defRPr/>
            </a:pPr>
            <a:r>
              <a:rPr lang="en-GB" sz="1200" b="1">
                <a:solidFill>
                  <a:schemeClr val="tx1"/>
                </a:solidFill>
                <a:cs typeface="Calibri"/>
              </a:rPr>
              <a:t>Authors</a:t>
            </a:r>
            <a:endParaRPr lang="en-GB" sz="1200">
              <a:solidFill>
                <a:schemeClr val="tx1"/>
              </a:solidFill>
              <a:cs typeface="Calibri"/>
            </a:endParaRPr>
          </a:p>
          <a:p>
            <a:pPr>
              <a:lnSpc>
                <a:spcPct val="150000"/>
              </a:lnSpc>
              <a:defRPr/>
            </a:pPr>
            <a:r>
              <a:rPr lang="en-GB" sz="1200" b="0" i="0" u="none" strike="noStrike" cap="none" spc="0">
                <a:solidFill>
                  <a:schemeClr val="tx1"/>
                </a:solidFill>
                <a:ea typeface="Arial"/>
                <a:cs typeface="Arial"/>
              </a:rPr>
              <a:t>Teresa Greither</a:t>
            </a:r>
            <a:r>
              <a:rPr lang="en-GB" sz="1200" b="0" i="0" u="none" strike="noStrike" cap="none" spc="0" baseline="30000">
                <a:solidFill>
                  <a:schemeClr val="tx1"/>
                </a:solidFill>
                <a:ea typeface="Arial"/>
                <a:cs typeface="Arial"/>
              </a:rPr>
              <a:t>1,2</a:t>
            </a:r>
            <a:r>
              <a:rPr lang="en-GB" sz="1200" b="0" i="0" u="none" strike="noStrike" cap="none" spc="0">
                <a:solidFill>
                  <a:schemeClr val="tx1"/>
                </a:solidFill>
                <a:ea typeface="Arial"/>
                <a:cs typeface="Arial"/>
              </a:rPr>
              <a:t>, Helena Schmitz</a:t>
            </a:r>
            <a:r>
              <a:rPr lang="en-GB" sz="1200" b="0" i="0" u="none" strike="noStrike" cap="none" spc="0" baseline="30000">
                <a:solidFill>
                  <a:schemeClr val="tx1"/>
                </a:solidFill>
                <a:ea typeface="Arial"/>
                <a:cs typeface="Arial"/>
              </a:rPr>
              <a:t>3</a:t>
            </a:r>
            <a:r>
              <a:rPr lang="en-GB" sz="1200" b="0" i="0" u="none" strike="noStrike" cap="none" spc="0">
                <a:solidFill>
                  <a:schemeClr val="tx1"/>
                </a:solidFill>
                <a:ea typeface="Arial"/>
                <a:cs typeface="Arial"/>
              </a:rPr>
              <a:t>, Marion Sulprizio</a:t>
            </a:r>
            <a:r>
              <a:rPr lang="en-GB" sz="1200" b="0" i="0" u="none" strike="noStrike" cap="none" spc="0" baseline="30000">
                <a:solidFill>
                  <a:schemeClr val="tx1"/>
                </a:solidFill>
                <a:ea typeface="Arial"/>
                <a:cs typeface="Arial"/>
              </a:rPr>
              <a:t>3</a:t>
            </a:r>
            <a:r>
              <a:rPr lang="en-GB" sz="1200" b="0" i="0" u="none" strike="noStrike" cap="none" spc="0">
                <a:solidFill>
                  <a:schemeClr val="tx1"/>
                </a:solidFill>
                <a:ea typeface="Arial"/>
                <a:cs typeface="Arial"/>
              </a:rPr>
              <a:t>, Marc Allroggen</a:t>
            </a:r>
            <a:r>
              <a:rPr lang="en-GB" sz="1200" b="0" i="0" u="none" strike="noStrike" cap="none" spc="0" baseline="30000">
                <a:solidFill>
                  <a:schemeClr val="tx1"/>
                </a:solidFill>
                <a:ea typeface="Arial"/>
                <a:cs typeface="Arial"/>
              </a:rPr>
              <a:t>1,2</a:t>
            </a:r>
            <a:r>
              <a:rPr lang="en-GB" sz="1200" b="0" i="0" u="none" strike="noStrike" cap="none" spc="0">
                <a:solidFill>
                  <a:schemeClr val="tx1"/>
                </a:solidFill>
                <a:ea typeface="Arial"/>
                <a:cs typeface="Arial"/>
              </a:rPr>
              <a:t> &amp; Jeannine Ohlert</a:t>
            </a:r>
            <a:r>
              <a:rPr lang="en-GB" sz="1200" b="0" i="0" u="none" strike="noStrike" cap="none" spc="0" baseline="30000">
                <a:solidFill>
                  <a:schemeClr val="tx1"/>
                </a:solidFill>
                <a:ea typeface="Arial"/>
                <a:cs typeface="Arial"/>
              </a:rPr>
              <a:t>3,4</a:t>
            </a:r>
            <a:endParaRPr sz="1200"/>
          </a:p>
          <a:p>
            <a:pPr>
              <a:lnSpc>
                <a:spcPct val="150000"/>
              </a:lnSpc>
              <a:defRPr/>
            </a:pPr>
            <a:r>
              <a:rPr lang="en-GB" sz="1200" baseline="30000">
                <a:solidFill>
                  <a:schemeClr val="tx1"/>
                </a:solidFill>
                <a:cs typeface="Calibri"/>
              </a:rPr>
              <a:t>1</a:t>
            </a:r>
            <a:r>
              <a:rPr lang="en-GB" sz="1200">
                <a:solidFill>
                  <a:schemeClr val="tx1"/>
                </a:solidFill>
                <a:cs typeface="Calibri"/>
              </a:rPr>
              <a:t> </a:t>
            </a:r>
            <a:r>
              <a:rPr lang="en-GB" sz="1200">
                <a:solidFill>
                  <a:schemeClr val="tx1"/>
                </a:solidFill>
              </a:rPr>
              <a:t>University Hospital Ulm, Clinic for Child and Adolescent Psychiatry, Psychosomatics, and Psychotherapy </a:t>
            </a:r>
            <a:endParaRPr/>
          </a:p>
          <a:p>
            <a:pPr>
              <a:lnSpc>
                <a:spcPct val="150000"/>
              </a:lnSpc>
              <a:defRPr/>
            </a:pPr>
            <a:r>
              <a:rPr lang="en-GB" sz="1200" baseline="30000">
                <a:solidFill>
                  <a:schemeClr val="tx1"/>
                </a:solidFill>
                <a:cs typeface="Calibri"/>
              </a:rPr>
              <a:t>2</a:t>
            </a:r>
            <a:r>
              <a:rPr lang="en-GB" sz="1200">
                <a:solidFill>
                  <a:schemeClr val="tx1"/>
                </a:solidFill>
                <a:cs typeface="Calibri"/>
              </a:rPr>
              <a:t> German </a:t>
            </a:r>
            <a:r>
              <a:rPr lang="en-GB" sz="1200">
                <a:solidFill>
                  <a:schemeClr val="tx1"/>
                </a:solidFill>
                <a:cs typeface="Calibri"/>
              </a:rPr>
              <a:t>Center</a:t>
            </a:r>
            <a:r>
              <a:rPr lang="en-GB" sz="1200">
                <a:solidFill>
                  <a:schemeClr val="tx1"/>
                </a:solidFill>
                <a:cs typeface="Calibri"/>
              </a:rPr>
              <a:t> for Mental Health (DZPG), partner site Ulm</a:t>
            </a:r>
            <a:endParaRPr sz="1200">
              <a:cs typeface="Calibri"/>
            </a:endParaRPr>
          </a:p>
          <a:p>
            <a:pPr>
              <a:lnSpc>
                <a:spcPct val="150000"/>
              </a:lnSpc>
              <a:defRPr/>
            </a:pPr>
            <a:r>
              <a:rPr lang="en-GB" sz="1200" baseline="30000">
                <a:solidFill>
                  <a:schemeClr val="tx1"/>
                </a:solidFill>
                <a:cs typeface="Calibri"/>
              </a:rPr>
              <a:t>3</a:t>
            </a:r>
            <a:r>
              <a:rPr lang="en-GB" sz="1200">
                <a:solidFill>
                  <a:schemeClr val="tx1"/>
                </a:solidFill>
                <a:cs typeface="Calibri"/>
              </a:rPr>
              <a:t> Psych</a:t>
            </a:r>
            <a:r>
              <a:rPr lang="de-DE" sz="1200">
                <a:solidFill>
                  <a:schemeClr val="tx1"/>
                </a:solidFill>
                <a:cs typeface="Calibri"/>
              </a:rPr>
              <a:t>ological</a:t>
            </a:r>
            <a:r>
              <a:rPr lang="de-DE" sz="1200">
                <a:solidFill>
                  <a:schemeClr val="tx1"/>
                </a:solidFill>
                <a:cs typeface="Calibri"/>
              </a:rPr>
              <a:t> Institute, German Sport University Cologne</a:t>
            </a:r>
            <a:endParaRPr sz="1200">
              <a:cs typeface="Calibri"/>
            </a:endParaRPr>
          </a:p>
          <a:p>
            <a:pPr>
              <a:lnSpc>
                <a:spcPct val="150000"/>
              </a:lnSpc>
              <a:defRPr/>
            </a:pPr>
            <a:r>
              <a:rPr lang="en-GB" sz="1200" baseline="30000">
                <a:solidFill>
                  <a:schemeClr val="tx1"/>
                </a:solidFill>
                <a:cs typeface="Calibri"/>
              </a:rPr>
              <a:t>4</a:t>
            </a:r>
            <a:r>
              <a:rPr lang="en-GB" sz="1200">
                <a:solidFill>
                  <a:schemeClr val="tx1"/>
                </a:solidFill>
                <a:cs typeface="Calibri"/>
              </a:rPr>
              <a:t> German Research Centre of Elite Sport (momentum), Cologne</a:t>
            </a:r>
            <a:endParaRPr/>
          </a:p>
          <a:p>
            <a:pPr>
              <a:lnSpc>
                <a:spcPct val="150000"/>
              </a:lnSpc>
              <a:defRPr/>
            </a:pPr>
            <a:endParaRPr sz="1200">
              <a:cs typeface="Calibri"/>
            </a:endParaRPr>
          </a:p>
          <a:p>
            <a:pPr>
              <a:lnSpc>
                <a:spcPct val="150000"/>
              </a:lnSpc>
              <a:defRPr/>
            </a:pPr>
            <a:r>
              <a:rPr lang="en-GB" sz="1200" b="1">
                <a:solidFill>
                  <a:schemeClr val="tx1"/>
                </a:solidFill>
                <a:cs typeface="Calibri"/>
              </a:rPr>
              <a:t>With contributions from </a:t>
            </a:r>
            <a:r>
              <a:rPr lang="en-GB" sz="1200">
                <a:solidFill>
                  <a:schemeClr val="tx1"/>
                </a:solidFill>
                <a:cs typeface="Calibri"/>
              </a:rPr>
              <a:t>Janna </a:t>
            </a:r>
            <a:r>
              <a:rPr lang="en-GB" sz="1200">
                <a:solidFill>
                  <a:schemeClr val="tx1"/>
                </a:solidFill>
                <a:cs typeface="Calibri"/>
              </a:rPr>
              <a:t>Kerkow</a:t>
            </a:r>
            <a:r>
              <a:rPr lang="en-GB" sz="1200">
                <a:solidFill>
                  <a:schemeClr val="tx1"/>
                </a:solidFill>
                <a:cs typeface="Calibri"/>
              </a:rPr>
              <a:t>, Sina </a:t>
            </a:r>
            <a:r>
              <a:rPr lang="en-GB" sz="1200">
                <a:solidFill>
                  <a:schemeClr val="tx1"/>
                </a:solidFill>
                <a:cs typeface="Calibri"/>
              </a:rPr>
              <a:t>Kiekbusch</a:t>
            </a:r>
            <a:r>
              <a:rPr lang="en-GB" sz="1200">
                <a:solidFill>
                  <a:schemeClr val="tx1"/>
                </a:solidFill>
                <a:cs typeface="Calibri"/>
              </a:rPr>
              <a:t>, Vivian Gast (all German Sport University Cologne)</a:t>
            </a:r>
            <a:endParaRPr lang="en-GB" sz="1200">
              <a:solidFill>
                <a:schemeClr val="tx1"/>
              </a:solidFill>
              <a:cs typeface="Calibri"/>
            </a:endParaRPr>
          </a:p>
          <a:p>
            <a:pPr>
              <a:lnSpc>
                <a:spcPct val="150000"/>
              </a:lnSpc>
              <a:defRPr/>
            </a:pPr>
            <a:r>
              <a:rPr lang="en-GB" sz="1200" b="1">
                <a:solidFill>
                  <a:schemeClr val="tx1"/>
                </a:solidFill>
                <a:cs typeface="Calibri"/>
              </a:rPr>
              <a:t>Image credit </a:t>
            </a:r>
            <a:r>
              <a:rPr lang="en-GB" sz="1200">
                <a:solidFill>
                  <a:schemeClr val="tx1"/>
                </a:solidFill>
                <a:cs typeface="Calibri"/>
              </a:rPr>
              <a:t>Marcel Jansen, Instagram: @</a:t>
            </a:r>
            <a:r>
              <a:rPr lang="en-GB" sz="1200">
                <a:solidFill>
                  <a:schemeClr val="tx1"/>
                </a:solidFill>
                <a:cs typeface="Calibri"/>
              </a:rPr>
              <a:t>mrcl_cartoons</a:t>
            </a:r>
            <a:r>
              <a:rPr lang="en-GB" sz="1200">
                <a:solidFill>
                  <a:schemeClr val="tx1"/>
                </a:solidFill>
                <a:cs typeface="Calibri"/>
              </a:rPr>
              <a:t> </a:t>
            </a:r>
            <a:endParaRPr sz="1200">
              <a:cs typeface="Calibri"/>
            </a:endParaRPr>
          </a:p>
          <a:p>
            <a:pPr>
              <a:lnSpc>
                <a:spcPct val="150000"/>
              </a:lnSpc>
              <a:defRPr/>
            </a:pPr>
            <a:r>
              <a:rPr lang="en-GB" sz="1200" b="1">
                <a:solidFill>
                  <a:schemeClr val="tx1"/>
                </a:solidFill>
                <a:cs typeface="Calibri"/>
              </a:rPr>
              <a:t>Funding Acknowledgment </a:t>
            </a:r>
            <a:r>
              <a:rPr lang="en-GB" sz="1200">
                <a:solidFill>
                  <a:schemeClr val="tx1"/>
                </a:solidFill>
                <a:cs typeface="Calibri"/>
              </a:rPr>
              <a:t>The project underlying this report was funded by the Federal Ministry of Education and Research under the grant number 01SR2106A. The responsibility for the content of this publication lies with the authors. </a:t>
            </a:r>
            <a:endParaRPr/>
          </a:p>
          <a:p>
            <a:pPr>
              <a:lnSpc>
                <a:spcPct val="150000"/>
              </a:lnSpc>
              <a:defRPr/>
            </a:pPr>
            <a:r>
              <a:rPr lang="en-GB" sz="1200" b="1">
                <a:solidFill>
                  <a:schemeClr val="tx1"/>
                </a:solidFill>
                <a:cs typeface="Calibri"/>
              </a:rPr>
              <a:t>Publication Date: </a:t>
            </a:r>
            <a:r>
              <a:rPr lang="en-GB" sz="1200">
                <a:solidFill>
                  <a:schemeClr val="tx1"/>
                </a:solidFill>
                <a:cs typeface="Calibri"/>
              </a:rPr>
              <a:t>January 2025 – Digital Version </a:t>
            </a:r>
            <a:endParaRPr/>
          </a:p>
          <a:p>
            <a:pPr>
              <a:lnSpc>
                <a:spcPct val="150000"/>
              </a:lnSpc>
              <a:defRPr/>
            </a:pPr>
            <a:r>
              <a:rPr lang="en-GB" sz="1200" b="1">
                <a:solidFill>
                  <a:schemeClr val="tx1"/>
                </a:solidFill>
                <a:cs typeface="Calibri"/>
              </a:rPr>
              <a:t>Copyright </a:t>
            </a:r>
            <a:r>
              <a:rPr lang="en-GB" sz="1200">
                <a:solidFill>
                  <a:schemeClr val="tx1"/>
                </a:solidFill>
                <a:cs typeface="Calibri"/>
              </a:rPr>
              <a:t>© German Sport University Cologne and University Hospital Ulm, 2025</a:t>
            </a:r>
            <a:endParaRPr sz="1200">
              <a:cs typeface="Calibri"/>
            </a:endParaRPr>
          </a:p>
          <a:p>
            <a:pPr>
              <a:lnSpc>
                <a:spcPct val="150000"/>
              </a:lnSpc>
              <a:defRPr/>
            </a:pPr>
            <a:r>
              <a:rPr lang="en-GB" sz="1200" b="1"/>
              <a:t>All Rights Reserved</a:t>
            </a:r>
            <a:r>
              <a:rPr lang="en-GB" sz="1200"/>
              <a:t> Without the express permission of the University Hospital Ulm and the German Sport University Cologne, it is not permitted to reproduce the content of this presentation or parts thereof by photographic, printing, or digital means for commercial purposes.</a:t>
            </a:r>
            <a:endParaRPr/>
          </a:p>
          <a:p>
            <a:pPr>
              <a:lnSpc>
                <a:spcPct val="150000"/>
              </a:lnSpc>
              <a:defRPr/>
            </a:pPr>
            <a:endParaRPr lang="en-GB" sz="1200"/>
          </a:p>
          <a:p>
            <a:pPr>
              <a:lnSpc>
                <a:spcPct val="150000"/>
              </a:lnSpc>
              <a:defRPr/>
            </a:pPr>
            <a:r>
              <a:rPr lang="en-GB" sz="1200" b="1"/>
              <a:t>Texts, tables, and graphics may gladly be used for voluntary work, including in sports federations and clubs.</a:t>
            </a:r>
            <a:endParaRPr b="1"/>
          </a:p>
        </p:txBody>
      </p:sp>
      <p:sp>
        <p:nvSpPr>
          <p:cNvPr id="318391290" name="Slide Number Placeholder 3"/>
          <p:cNvSpPr>
            <a:spLocks noGrp="1"/>
          </p:cNvSpPr>
          <p:nvPr>
            <p:ph type="sldNum" sz="quarter" idx="14"/>
          </p:nvPr>
        </p:nvSpPr>
        <p:spPr bwMode="auto"/>
        <p:txBody>
          <a:bodyPr/>
          <a:lstStyle/>
          <a:p>
            <a:pPr>
              <a:defRPr/>
            </a:pPr>
            <a:fld id="{CD22B2BA-ABFF-9D2A-AF13-7CFC9902BBF0}" type="slidenum">
              <a:rPr lang="de-DE"/>
              <a:t>40</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045986" y="2363190"/>
            <a:ext cx="7026678" cy="1325598"/>
          </a:xfrm>
        </p:spPr>
        <p:txBody>
          <a:bodyPr/>
          <a:lstStyle/>
          <a:p>
            <a:pPr algn="l">
              <a:defRPr/>
            </a:pPr>
            <a:r>
              <a:rPr b="0" i="0" u="none"/>
              <a:t>Case </a:t>
            </a:r>
            <a:r>
              <a:rPr lang="en-GB" b="0" i="0" u="none"/>
              <a:t>storytelling</a:t>
            </a:r>
            <a:br>
              <a:rPr lang="en-GB" b="0" i="0" u="none"/>
            </a:br>
            <a:r>
              <a:rPr b="1" i="0" u="none"/>
              <a:t>"Paper clip"</a:t>
            </a:r>
            <a:endParaRPr/>
          </a:p>
        </p:txBody>
      </p:sp>
      <p:sp>
        <p:nvSpPr>
          <p:cNvPr id="5" name="Slide Number Placeholder 4"/>
          <p:cNvSpPr>
            <a:spLocks noGrp="1"/>
          </p:cNvSpPr>
          <p:nvPr>
            <p:ph type="sldNum" sz="quarter" idx="12"/>
          </p:nvPr>
        </p:nvSpPr>
        <p:spPr bwMode="auto"/>
        <p:txBody>
          <a:bodyPr/>
          <a:lstStyle/>
          <a:p>
            <a:pPr algn="r">
              <a:defRPr/>
            </a:pPr>
            <a:fld id="{BC6ACECB-09E2-B148-A321-B1DE9C880DE8}" type="slidenum">
              <a:rPr/>
              <a:t>5</a:t>
            </a:fld>
            <a:endParaRPr/>
          </a:p>
        </p:txBody>
      </p:sp>
      <p:pic>
        <p:nvPicPr>
          <p:cNvPr id="3" name="Graphic 7" descr="Paperclip with solid fill"/>
          <p:cNvPicPr>
            <a:picLocks noChangeAspect="1"/>
          </p:cNvPicPr>
          <p:nvPr/>
        </p:nvPicPr>
        <p:blipFill>
          <a:blip r:embed="rId3"/>
          <a:stretch/>
        </p:blipFill>
        <p:spPr bwMode="auto">
          <a:xfrm rot="2362953">
            <a:off x="9931533" y="3095701"/>
            <a:ext cx="1930133" cy="193013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lgn="l">
              <a:defRPr/>
            </a:pPr>
            <a:r>
              <a:rPr b="1" i="0" u="none"/>
              <a:t>Reflection on the paper clip story</a:t>
            </a:r>
            <a:endParaRPr/>
          </a:p>
        </p:txBody>
      </p:sp>
      <p:sp>
        <p:nvSpPr>
          <p:cNvPr id="5" name="Slide Number Placeholder 4"/>
          <p:cNvSpPr>
            <a:spLocks noGrp="1"/>
          </p:cNvSpPr>
          <p:nvPr>
            <p:ph type="sldNum" sz="quarter" idx="12"/>
          </p:nvPr>
        </p:nvSpPr>
        <p:spPr bwMode="auto"/>
        <p:txBody>
          <a:bodyPr/>
          <a:lstStyle/>
          <a:p>
            <a:pPr algn="r">
              <a:defRPr/>
            </a:pPr>
            <a:fld id="{BC6ACECB-09E2-B148-A321-B1DE9C880DE8}" type="slidenum">
              <a:rPr/>
              <a:t>6</a:t>
            </a:fld>
            <a:endParaRPr/>
          </a:p>
        </p:txBody>
      </p:sp>
      <p:sp>
        <p:nvSpPr>
          <p:cNvPr id="6" name="Text Placeholder 5"/>
          <p:cNvSpPr>
            <a:spLocks noGrp="1"/>
          </p:cNvSpPr>
          <p:nvPr>
            <p:ph type="body" sz="quarter" idx="13"/>
          </p:nvPr>
        </p:nvSpPr>
        <p:spPr bwMode="auto"/>
        <p:txBody>
          <a:bodyPr/>
          <a:lstStyle/>
          <a:p>
            <a:pPr algn="l">
              <a:defRPr/>
            </a:pPr>
            <a:r>
              <a:rPr b="0" i="0" u="none">
                <a:highlight>
                  <a:srgbClr val="FFFF00"/>
                </a:highlight>
              </a:rPr>
              <a:t>	</a:t>
            </a:r>
            <a:endParaRPr/>
          </a:p>
        </p:txBody>
      </p:sp>
      <p:pic>
        <p:nvPicPr>
          <p:cNvPr id="8" name="Graphic 7" descr="Paperclip with solid fill"/>
          <p:cNvPicPr>
            <a:picLocks noChangeAspect="1"/>
          </p:cNvPicPr>
          <p:nvPr/>
        </p:nvPicPr>
        <p:blipFill>
          <a:blip r:embed="rId3"/>
          <a:stretch/>
        </p:blipFill>
        <p:spPr bwMode="auto">
          <a:xfrm rot="2362953">
            <a:off x="9931533" y="3095701"/>
            <a:ext cx="1930133" cy="193013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045986" y="2391434"/>
            <a:ext cx="6521595" cy="1325598"/>
          </a:xfrm>
        </p:spPr>
        <p:txBody>
          <a:bodyPr/>
          <a:lstStyle/>
          <a:p>
            <a:pPr algn="l">
              <a:defRPr/>
            </a:pPr>
            <a:r>
              <a:rPr b="0" i="0" u="none"/>
              <a:t>Boundaries in sport</a:t>
            </a:r>
            <a:endParaRPr/>
          </a:p>
        </p:txBody>
      </p:sp>
      <p:sp>
        <p:nvSpPr>
          <p:cNvPr id="5" name="Slide Number Placeholder 4"/>
          <p:cNvSpPr>
            <a:spLocks noGrp="1"/>
          </p:cNvSpPr>
          <p:nvPr>
            <p:ph type="sldNum" sz="quarter" idx="12"/>
          </p:nvPr>
        </p:nvSpPr>
        <p:spPr bwMode="auto"/>
        <p:txBody>
          <a:bodyPr/>
          <a:lstStyle/>
          <a:p>
            <a:pPr algn="r">
              <a:defRPr/>
            </a:pPr>
            <a:fld id="{BC6ACECB-09E2-B148-A321-B1DE9C880DE8}" type="slidenum">
              <a:rPr/>
              <a:t>7</a:t>
            </a:fld>
            <a:endParaRPr/>
          </a:p>
        </p:txBody>
      </p:sp>
      <p:sp>
        <p:nvSpPr>
          <p:cNvPr id="6" name="Text Placeholder 5"/>
          <p:cNvSpPr>
            <a:spLocks noGrp="1"/>
          </p:cNvSpPr>
          <p:nvPr>
            <p:ph type="body" sz="quarter" idx="13"/>
          </p:nvPr>
        </p:nvSpPr>
        <p:spPr bwMode="auto"/>
        <p:txBody>
          <a:bodyPr/>
          <a:lstStyle/>
          <a:p>
            <a:pPr algn="l">
              <a:defRPr/>
            </a:pPr>
            <a:r>
              <a:rPr b="0" i="0" u="none"/>
              <a:t>Children's rights and legal boundaries</a:t>
            </a:r>
            <a:endParaRPr/>
          </a:p>
        </p:txBody>
      </p:sp>
      <p:pic>
        <p:nvPicPr>
          <p:cNvPr id="8" name="Picture 7"/>
          <p:cNvPicPr>
            <a:picLocks noChangeAspect="1"/>
          </p:cNvPicPr>
          <p:nvPr/>
        </p:nvPicPr>
        <p:blipFill>
          <a:blip r:embed="rId3"/>
          <a:stretch/>
        </p:blipFill>
        <p:spPr bwMode="auto">
          <a:xfrm>
            <a:off x="9408368" y="1770429"/>
            <a:ext cx="2567608" cy="256760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 name="Title 6"/>
          <p:cNvSpPr>
            <a:spLocks noGrp="1"/>
          </p:cNvSpPr>
          <p:nvPr>
            <p:ph type="title"/>
          </p:nvPr>
        </p:nvSpPr>
        <p:spPr bwMode="auto">
          <a:xfrm>
            <a:off x="622471" y="428585"/>
            <a:ext cx="9838232" cy="1006294"/>
          </a:xfrm>
        </p:spPr>
        <p:txBody>
          <a:bodyPr/>
          <a:lstStyle/>
          <a:p>
            <a:pPr algn="l">
              <a:defRPr/>
            </a:pPr>
            <a:r>
              <a:rPr b="1" i="0" u="none"/>
              <a:t>Children's rights of the UN</a:t>
            </a:r>
            <a:endParaRPr/>
          </a:p>
        </p:txBody>
      </p:sp>
      <p:sp>
        <p:nvSpPr>
          <p:cNvPr id="8" name="Content Placeholder 7"/>
          <p:cNvSpPr>
            <a:spLocks noGrp="1"/>
          </p:cNvSpPr>
          <p:nvPr>
            <p:ph sz="half" idx="1"/>
          </p:nvPr>
        </p:nvSpPr>
        <p:spPr bwMode="auto"/>
        <p:txBody>
          <a:bodyPr/>
          <a:lstStyle/>
          <a:p>
            <a:pPr algn="l">
              <a:defRPr/>
            </a:pPr>
            <a:r>
              <a:rPr b="0" i="0" u="none"/>
              <a:t>... are the rights </a:t>
            </a:r>
            <a:r>
              <a:rPr b="1" i="0" u="none">
                <a:solidFill>
                  <a:schemeClr val="accent2"/>
                </a:solidFill>
              </a:rPr>
              <a:t>of all</a:t>
            </a:r>
            <a:r>
              <a:rPr b="0" i="0" u="none"/>
              <a:t> children and young people </a:t>
            </a:r>
            <a:r>
              <a:rPr b="1" i="0" u="none">
                <a:solidFill>
                  <a:schemeClr val="accent2"/>
                </a:solidFill>
              </a:rPr>
              <a:t>worldwide</a:t>
            </a:r>
            <a:endParaRPr/>
          </a:p>
          <a:p>
            <a:pPr algn="l">
              <a:defRPr/>
            </a:pPr>
            <a:r>
              <a:rPr b="0" i="0" u="none"/>
              <a:t>... they are based on </a:t>
            </a:r>
            <a:r>
              <a:rPr b="1" i="0" u="none">
                <a:solidFill>
                  <a:schemeClr val="accent2"/>
                </a:solidFill>
              </a:rPr>
              <a:t>four basic principles</a:t>
            </a:r>
            <a:r>
              <a:rPr b="0" i="0" u="none">
                <a:solidFill>
                  <a:schemeClr val="accent2"/>
                </a:solidFill>
              </a:rPr>
              <a:t>:</a:t>
            </a:r>
            <a:endParaRPr/>
          </a:p>
          <a:p>
            <a:pPr algn="l">
              <a:defRPr/>
            </a:pPr>
            <a:endParaRPr/>
          </a:p>
          <a:p>
            <a:pPr marL="800100" lvl="1" indent="-342900" algn="l">
              <a:buFont typeface="Wingdings"/>
              <a:buChar char="§"/>
              <a:defRPr/>
            </a:pPr>
            <a:r>
              <a:rPr b="1" i="0" u="none"/>
              <a:t>Equality</a:t>
            </a:r>
            <a:r>
              <a:rPr b="0" i="0" u="none"/>
              <a:t> and </a:t>
            </a:r>
            <a:r>
              <a:rPr b="1" i="0" u="none"/>
              <a:t>equal rights</a:t>
            </a:r>
            <a:endParaRPr/>
          </a:p>
          <a:p>
            <a:pPr marL="800100" lvl="1" indent="-342900" algn="l">
              <a:buFont typeface="Wingdings"/>
              <a:buChar char="§"/>
              <a:defRPr/>
            </a:pPr>
            <a:r>
              <a:rPr b="0" i="0" u="none"/>
              <a:t>their </a:t>
            </a:r>
            <a:r>
              <a:rPr b="1" i="0" u="none"/>
              <a:t>welfare</a:t>
            </a:r>
            <a:r>
              <a:rPr b="0" i="0" u="none"/>
              <a:t>, </a:t>
            </a:r>
            <a:r>
              <a:rPr b="1" i="0" u="none"/>
              <a:t>protection</a:t>
            </a:r>
            <a:r>
              <a:rPr b="0" i="0" u="none"/>
              <a:t> and </a:t>
            </a:r>
            <a:r>
              <a:rPr b="1" i="0" u="none"/>
              <a:t>care</a:t>
            </a:r>
            <a:endParaRPr/>
          </a:p>
          <a:p>
            <a:pPr marL="800100" lvl="1" indent="-342900" algn="l">
              <a:buFont typeface="Wingdings"/>
              <a:buChar char="§"/>
              <a:defRPr/>
            </a:pPr>
            <a:r>
              <a:rPr b="0" i="0" u="none"/>
              <a:t>maximum </a:t>
            </a:r>
            <a:r>
              <a:rPr b="1" i="0" u="none"/>
              <a:t>promotion of personal development </a:t>
            </a:r>
            <a:endParaRPr/>
          </a:p>
          <a:p>
            <a:pPr marL="800100" lvl="1" indent="-342900" algn="l">
              <a:buFont typeface="Wingdings"/>
              <a:buChar char="§"/>
              <a:defRPr/>
            </a:pPr>
            <a:r>
              <a:rPr b="1" i="0" u="none"/>
              <a:t>Respect for their opinion </a:t>
            </a:r>
            <a:r>
              <a:rPr b="0" i="0" u="none"/>
              <a:t>and </a:t>
            </a:r>
            <a:r>
              <a:rPr b="1" i="0" u="none"/>
              <a:t>respect for their </a:t>
            </a:r>
            <a:br>
              <a:rPr b="1"/>
            </a:br>
            <a:r>
              <a:rPr b="1" i="0" u="none"/>
              <a:t>wishes </a:t>
            </a:r>
            <a:r>
              <a:rPr b="0" i="0" u="none"/>
              <a:t>in matters that affect them</a:t>
            </a:r>
            <a:endParaRPr/>
          </a:p>
          <a:p>
            <a:pPr algn="l">
              <a:defRPr/>
            </a:pPr>
            <a:endParaRPr/>
          </a:p>
          <a:p>
            <a:pPr algn="l">
              <a:defRPr/>
            </a:pPr>
            <a:r>
              <a:rPr b="1" i="0" u="none">
                <a:solidFill>
                  <a:schemeClr val="accent2"/>
                </a:solidFill>
              </a:rPr>
              <a:t>Children's rights make children strong! </a:t>
            </a:r>
            <a:r>
              <a:rPr b="0" i="0" u="none"/>
              <a:t>	</a:t>
            </a:r>
            <a:endParaRPr/>
          </a:p>
          <a:p>
            <a:pPr algn="l">
              <a:defRPr/>
            </a:pPr>
            <a:r>
              <a:rPr b="0" i="0" u="none"/>
              <a:t>...that's why we deal with it in sport.</a:t>
            </a:r>
            <a:endParaRPr/>
          </a:p>
        </p:txBody>
      </p:sp>
      <p:sp>
        <p:nvSpPr>
          <p:cNvPr id="5" name="Slide Number Placeholder 4"/>
          <p:cNvSpPr>
            <a:spLocks noGrp="1"/>
          </p:cNvSpPr>
          <p:nvPr>
            <p:ph type="sldNum" sz="quarter" idx="14"/>
          </p:nvPr>
        </p:nvSpPr>
        <p:spPr bwMode="auto"/>
        <p:txBody>
          <a:bodyPr/>
          <a:lstStyle/>
          <a:p>
            <a:pPr algn="r">
              <a:defRPr/>
            </a:pPr>
            <a:fld id="{BC6ACECB-09E2-B148-A321-B1DE9C880DE8}" type="slidenum">
              <a:rPr/>
              <a:t>8</a:t>
            </a:fld>
            <a:endParaRPr/>
          </a:p>
        </p:txBody>
      </p:sp>
      <p:pic>
        <p:nvPicPr>
          <p:cNvPr id="2" name="Picture 1"/>
          <p:cNvPicPr>
            <a:picLocks noChangeAspect="1"/>
          </p:cNvPicPr>
          <p:nvPr/>
        </p:nvPicPr>
        <p:blipFill>
          <a:blip r:embed="rId3"/>
          <a:stretch/>
        </p:blipFill>
        <p:spPr bwMode="auto">
          <a:xfrm>
            <a:off x="4943871" y="7496"/>
            <a:ext cx="1605655" cy="1611928"/>
          </a:xfrm>
          <a:prstGeom prst="rect">
            <a:avLst/>
          </a:prstGeom>
        </p:spPr>
      </p:pic>
      <p:sp>
        <p:nvSpPr>
          <p:cNvPr id="4" name="TextBox 3"/>
          <p:cNvSpPr txBox="1"/>
          <p:nvPr/>
        </p:nvSpPr>
        <p:spPr bwMode="auto">
          <a:xfrm>
            <a:off x="8842960" y="6032558"/>
            <a:ext cx="2564503" cy="276999"/>
          </a:xfrm>
          <a:prstGeom prst="rect">
            <a:avLst/>
          </a:prstGeom>
          <a:noFill/>
        </p:spPr>
        <p:txBody>
          <a:bodyPr wrap="square">
            <a:spAutoFit/>
          </a:bodyPr>
          <a:lstStyle/>
          <a:p>
            <a:pPr>
              <a:defRPr/>
            </a:pPr>
            <a:r>
              <a:rPr lang="de-DE" sz="1200"/>
              <a:t>(Sportjugend Hessen &amp; MAKISTA)</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3"/>
          <a:srcRect l="7654" t="21128" r="15938" b="5381"/>
          <a:stretch/>
        </p:blipFill>
        <p:spPr bwMode="auto">
          <a:xfrm>
            <a:off x="9608114" y="273574"/>
            <a:ext cx="1478111" cy="1427234"/>
          </a:xfrm>
          <a:prstGeom prst="rect">
            <a:avLst/>
          </a:prstGeom>
        </p:spPr>
      </p:pic>
      <p:sp>
        <p:nvSpPr>
          <p:cNvPr id="7" name="Title 6"/>
          <p:cNvSpPr>
            <a:spLocks noGrp="1"/>
          </p:cNvSpPr>
          <p:nvPr>
            <p:ph type="title"/>
          </p:nvPr>
        </p:nvSpPr>
        <p:spPr bwMode="auto"/>
        <p:txBody>
          <a:bodyPr/>
          <a:lstStyle/>
          <a:p>
            <a:pPr algn="l">
              <a:defRPr/>
            </a:pPr>
            <a:r>
              <a:rPr b="1" i="0" u="none"/>
              <a:t>Children's rights in sport</a:t>
            </a:r>
            <a:endParaRPr/>
          </a:p>
        </p:txBody>
      </p:sp>
      <p:pic>
        <p:nvPicPr>
          <p:cNvPr id="30" name="Picture 29"/>
          <p:cNvPicPr>
            <a:picLocks noChangeAspect="1"/>
          </p:cNvPicPr>
          <p:nvPr/>
        </p:nvPicPr>
        <p:blipFill>
          <a:blip r:embed="rId4"/>
          <a:stretch/>
        </p:blipFill>
        <p:spPr bwMode="auto">
          <a:xfrm>
            <a:off x="8392556" y="1803731"/>
            <a:ext cx="1071364" cy="1607045"/>
          </a:xfrm>
          <a:prstGeom prst="rect">
            <a:avLst/>
          </a:prstGeom>
        </p:spPr>
      </p:pic>
      <p:pic>
        <p:nvPicPr>
          <p:cNvPr id="34" name="Picture 33"/>
          <p:cNvPicPr>
            <a:picLocks noChangeAspect="1"/>
          </p:cNvPicPr>
          <p:nvPr/>
        </p:nvPicPr>
        <p:blipFill>
          <a:blip r:embed="rId5"/>
          <a:stretch/>
        </p:blipFill>
        <p:spPr bwMode="auto">
          <a:xfrm>
            <a:off x="4760101" y="1916831"/>
            <a:ext cx="1434324" cy="1387841"/>
          </a:xfrm>
          <a:prstGeom prst="rect">
            <a:avLst/>
          </a:prstGeom>
        </p:spPr>
      </p:pic>
      <p:sp>
        <p:nvSpPr>
          <p:cNvPr id="38" name="TextBox 37"/>
          <p:cNvSpPr txBox="1"/>
          <p:nvPr/>
        </p:nvSpPr>
        <p:spPr bwMode="auto">
          <a:xfrm>
            <a:off x="1261147" y="1317001"/>
            <a:ext cx="1791256" cy="430887"/>
          </a:xfrm>
          <a:prstGeom prst="rect">
            <a:avLst/>
          </a:prstGeom>
          <a:solidFill>
            <a:schemeClr val="tx1"/>
          </a:solidFill>
        </p:spPr>
        <p:txBody>
          <a:bodyPr wrap="square" rtlCol="0">
            <a:spAutoFit/>
          </a:bodyPr>
          <a:lstStyle/>
          <a:p>
            <a:pPr algn="ctr">
              <a:defRPr/>
            </a:pPr>
            <a:r>
              <a:rPr sz="2200" b="1" i="0" u="none">
                <a:solidFill>
                  <a:schemeClr val="bg1"/>
                </a:solidFill>
              </a:rPr>
              <a:t>Equality</a:t>
            </a:r>
            <a:endParaRPr/>
          </a:p>
        </p:txBody>
      </p:sp>
      <p:sp>
        <p:nvSpPr>
          <p:cNvPr id="39" name="TextBox 38"/>
          <p:cNvSpPr txBox="1"/>
          <p:nvPr/>
        </p:nvSpPr>
        <p:spPr bwMode="auto">
          <a:xfrm>
            <a:off x="4506644" y="1115339"/>
            <a:ext cx="2203608" cy="769441"/>
          </a:xfrm>
          <a:prstGeom prst="rect">
            <a:avLst/>
          </a:prstGeom>
          <a:solidFill>
            <a:schemeClr val="tx1"/>
          </a:solidFill>
        </p:spPr>
        <p:txBody>
          <a:bodyPr wrap="square" rtlCol="0">
            <a:spAutoFit/>
          </a:bodyPr>
          <a:lstStyle/>
          <a:p>
            <a:pPr algn="ctr">
              <a:defRPr/>
            </a:pPr>
            <a:r>
              <a:rPr sz="2200" b="1" i="0" u="none">
                <a:solidFill>
                  <a:schemeClr val="bg1"/>
                </a:solidFill>
              </a:rPr>
              <a:t>Safety and non-violence</a:t>
            </a:r>
            <a:endParaRPr/>
          </a:p>
        </p:txBody>
      </p:sp>
      <p:sp>
        <p:nvSpPr>
          <p:cNvPr id="40" name="TextBox 39"/>
          <p:cNvSpPr txBox="1"/>
          <p:nvPr/>
        </p:nvSpPr>
        <p:spPr bwMode="auto">
          <a:xfrm>
            <a:off x="8032610" y="1052736"/>
            <a:ext cx="1757110" cy="785856"/>
          </a:xfrm>
          <a:prstGeom prst="rect">
            <a:avLst/>
          </a:prstGeom>
          <a:solidFill>
            <a:schemeClr val="tx1"/>
          </a:solidFill>
        </p:spPr>
        <p:txBody>
          <a:bodyPr wrap="square" rtlCol="0">
            <a:spAutoFit/>
          </a:bodyPr>
          <a:lstStyle/>
          <a:p>
            <a:pPr algn="ctr">
              <a:defRPr/>
            </a:pPr>
            <a:r>
              <a:rPr sz="2200" b="1" i="0" u="none">
                <a:solidFill>
                  <a:schemeClr val="bg1"/>
                </a:solidFill>
              </a:rPr>
              <a:t>Having a voice</a:t>
            </a:r>
            <a:endParaRPr/>
          </a:p>
        </p:txBody>
      </p:sp>
      <p:sp>
        <p:nvSpPr>
          <p:cNvPr id="6" name="Slide Number Placeholder 5"/>
          <p:cNvSpPr>
            <a:spLocks noGrp="1"/>
          </p:cNvSpPr>
          <p:nvPr>
            <p:ph type="sldNum" sz="quarter" idx="14"/>
          </p:nvPr>
        </p:nvSpPr>
        <p:spPr bwMode="auto"/>
        <p:txBody>
          <a:bodyPr/>
          <a:lstStyle/>
          <a:p>
            <a:pPr algn="r">
              <a:defRPr/>
            </a:pPr>
            <a:fld id="{84A1FA42-DC19-BA43-BB12-83C626D2DFE2}" type="slidenum">
              <a:rPr/>
              <a:t>9</a:t>
            </a:fld>
            <a:endParaRPr/>
          </a:p>
        </p:txBody>
      </p:sp>
      <p:pic>
        <p:nvPicPr>
          <p:cNvPr id="33" name="Picture 32"/>
          <p:cNvPicPr>
            <a:picLocks noChangeAspect="1"/>
          </p:cNvPicPr>
          <p:nvPr/>
        </p:nvPicPr>
        <p:blipFill>
          <a:blip r:embed="rId6"/>
          <a:srcRect l="0" t="0" r="602" b="697"/>
          <a:stretch/>
        </p:blipFill>
        <p:spPr bwMode="auto">
          <a:xfrm>
            <a:off x="1372112" y="1896941"/>
            <a:ext cx="1470318" cy="1407731"/>
          </a:xfrm>
          <a:prstGeom prst="rect">
            <a:avLst/>
          </a:prstGeom>
        </p:spPr>
      </p:pic>
      <p:pic>
        <p:nvPicPr>
          <p:cNvPr id="35" name="Picture 34"/>
          <p:cNvPicPr>
            <a:picLocks noChangeAspect="1"/>
          </p:cNvPicPr>
          <p:nvPr/>
        </p:nvPicPr>
        <p:blipFill>
          <a:blip r:embed="rId7"/>
          <a:stretch/>
        </p:blipFill>
        <p:spPr bwMode="auto">
          <a:xfrm>
            <a:off x="1388363" y="4355689"/>
            <a:ext cx="1184686" cy="1606550"/>
          </a:xfrm>
          <a:prstGeom prst="rect">
            <a:avLst/>
          </a:prstGeom>
        </p:spPr>
      </p:pic>
      <p:pic>
        <p:nvPicPr>
          <p:cNvPr id="36" name="Picture 35"/>
          <p:cNvPicPr>
            <a:picLocks noChangeAspect="1"/>
          </p:cNvPicPr>
          <p:nvPr/>
        </p:nvPicPr>
        <p:blipFill>
          <a:blip r:embed="rId8"/>
          <a:stretch/>
        </p:blipFill>
        <p:spPr bwMode="auto">
          <a:xfrm>
            <a:off x="4655812" y="4412736"/>
            <a:ext cx="1338305" cy="1492456"/>
          </a:xfrm>
          <a:prstGeom prst="rect">
            <a:avLst/>
          </a:prstGeom>
        </p:spPr>
      </p:pic>
      <p:pic>
        <p:nvPicPr>
          <p:cNvPr id="37" name="Picture 36"/>
          <p:cNvPicPr>
            <a:picLocks noChangeAspect="1"/>
          </p:cNvPicPr>
          <p:nvPr/>
        </p:nvPicPr>
        <p:blipFill>
          <a:blip r:embed="rId9"/>
          <a:stretch/>
        </p:blipFill>
        <p:spPr bwMode="auto">
          <a:xfrm>
            <a:off x="8076880" y="4412736"/>
            <a:ext cx="1440992" cy="1492456"/>
          </a:xfrm>
          <a:prstGeom prst="rect">
            <a:avLst/>
          </a:prstGeom>
        </p:spPr>
      </p:pic>
      <p:sp>
        <p:nvSpPr>
          <p:cNvPr id="41" name="TextBox 40"/>
          <p:cNvSpPr txBox="1"/>
          <p:nvPr/>
        </p:nvSpPr>
        <p:spPr bwMode="auto">
          <a:xfrm>
            <a:off x="1211643" y="3614737"/>
            <a:ext cx="1791256" cy="430887"/>
          </a:xfrm>
          <a:prstGeom prst="rect">
            <a:avLst/>
          </a:prstGeom>
          <a:solidFill>
            <a:schemeClr val="tx1"/>
          </a:solidFill>
        </p:spPr>
        <p:txBody>
          <a:bodyPr wrap="square" rtlCol="0">
            <a:spAutoFit/>
          </a:bodyPr>
          <a:lstStyle/>
          <a:p>
            <a:pPr algn="ctr">
              <a:defRPr/>
            </a:pPr>
            <a:r>
              <a:rPr sz="2200" b="1" i="0" u="none">
                <a:solidFill>
                  <a:schemeClr val="bg1"/>
                </a:solidFill>
              </a:rPr>
              <a:t>Education</a:t>
            </a:r>
            <a:endParaRPr/>
          </a:p>
        </p:txBody>
      </p:sp>
      <p:sp>
        <p:nvSpPr>
          <p:cNvPr id="42" name="TextBox 41"/>
          <p:cNvSpPr txBox="1"/>
          <p:nvPr/>
        </p:nvSpPr>
        <p:spPr bwMode="auto">
          <a:xfrm>
            <a:off x="4581635" y="3614737"/>
            <a:ext cx="1791256" cy="430887"/>
          </a:xfrm>
          <a:prstGeom prst="rect">
            <a:avLst/>
          </a:prstGeom>
          <a:solidFill>
            <a:schemeClr val="tx1"/>
          </a:solidFill>
        </p:spPr>
        <p:txBody>
          <a:bodyPr wrap="square" rtlCol="0">
            <a:spAutoFit/>
          </a:bodyPr>
          <a:lstStyle/>
          <a:p>
            <a:pPr algn="ctr">
              <a:defRPr/>
            </a:pPr>
            <a:r>
              <a:rPr sz="2200" b="1" i="0" u="none">
                <a:solidFill>
                  <a:schemeClr val="bg1"/>
                </a:solidFill>
              </a:rPr>
              <a:t>Health</a:t>
            </a:r>
            <a:endParaRPr/>
          </a:p>
        </p:txBody>
      </p:sp>
      <p:sp>
        <p:nvSpPr>
          <p:cNvPr id="43" name="TextBox 42"/>
          <p:cNvSpPr txBox="1"/>
          <p:nvPr/>
        </p:nvSpPr>
        <p:spPr bwMode="auto">
          <a:xfrm>
            <a:off x="7808312" y="3619455"/>
            <a:ext cx="2239853" cy="430887"/>
          </a:xfrm>
          <a:prstGeom prst="rect">
            <a:avLst/>
          </a:prstGeom>
          <a:solidFill>
            <a:schemeClr val="tx1"/>
          </a:solidFill>
        </p:spPr>
        <p:txBody>
          <a:bodyPr wrap="square" rtlCol="0">
            <a:spAutoFit/>
          </a:bodyPr>
          <a:lstStyle/>
          <a:p>
            <a:pPr algn="ctr">
              <a:defRPr/>
            </a:pPr>
            <a:r>
              <a:rPr sz="2200" b="1" i="0" u="none">
                <a:solidFill>
                  <a:schemeClr val="bg1"/>
                </a:solidFill>
              </a:rPr>
              <a:t>Play and leisure</a:t>
            </a:r>
            <a:endParaRPr/>
          </a:p>
        </p:txBody>
      </p:sp>
      <p:sp>
        <p:nvSpPr>
          <p:cNvPr id="2" name="TextBox 1"/>
          <p:cNvSpPr txBox="1"/>
          <p:nvPr/>
        </p:nvSpPr>
        <p:spPr bwMode="auto">
          <a:xfrm>
            <a:off x="8842960" y="6032558"/>
            <a:ext cx="2564503" cy="276999"/>
          </a:xfrm>
          <a:prstGeom prst="rect">
            <a:avLst/>
          </a:prstGeom>
          <a:noFill/>
        </p:spPr>
        <p:txBody>
          <a:bodyPr wrap="square">
            <a:spAutoFit/>
          </a:bodyPr>
          <a:lstStyle/>
          <a:p>
            <a:pPr>
              <a:defRPr/>
            </a:pPr>
            <a:r>
              <a:rPr lang="de-DE" sz="1200"/>
              <a:t>(Sportjugend Hessen &amp; MAKISTA)</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Seriös">
  <a:themeElements>
    <a:clrScheme name="Safe Clubs">
      <a:dk1>
        <a:srgbClr val="0053A4"/>
      </a:dk1>
      <a:lt1>
        <a:srgbClr val="FFFFFF"/>
      </a:lt1>
      <a:dk2>
        <a:srgbClr val="000000"/>
      </a:dk2>
      <a:lt2>
        <a:srgbClr val="E5F5FA"/>
      </a:lt2>
      <a:accent1>
        <a:srgbClr val="009DCA"/>
      </a:accent1>
      <a:accent2>
        <a:srgbClr val="61A032"/>
      </a:accent2>
      <a:accent3>
        <a:srgbClr val="0053A4"/>
      </a:accent3>
      <a:accent4>
        <a:srgbClr val="379F96"/>
      </a:accent4>
      <a:accent5>
        <a:srgbClr val="A9D8A2"/>
      </a:accent5>
      <a:accent6>
        <a:srgbClr val="48A07D"/>
      </a:accent6>
      <a:hlink>
        <a:srgbClr val="129FB9"/>
      </a:hlink>
      <a:folHlink>
        <a:srgbClr val="B4A59B"/>
      </a:folHlink>
    </a:clrScheme>
    <a:fontScheme name="Larissa">
      <a:majorFont>
        <a:latin typeface="Calibri"/>
        <a:ea typeface="Arial"/>
        <a:cs typeface="Arial"/>
      </a:majorFont>
      <a:minorFont>
        <a:latin typeface="Calibri"/>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onlyoffice/8.2.2.22</Application>
  <DocSecurity>0</DocSecurity>
  <PresentationFormat>On-screen Show (4:3)</PresentationFormat>
  <Paragraphs>0</Paragraphs>
  <Slides>40</Slides>
  <Notes>40</Notes>
  <HiddenSlides>0</HiddenSlides>
  <MMClips>2</MMClips>
  <ScaleCrop>0</ScaleCrop>
  <HeadingPairs>
    <vt:vector size="4" baseType="variant">
      <vt:variant>
        <vt:lpstr>Theme</vt:lpstr>
      </vt:variant>
      <vt:variant>
        <vt:i4>1</vt:i4>
      </vt:variant>
      <vt:variant>
        <vt:lpstr>Slide Titles</vt:lpstr>
      </vt:variant>
      <vt:variant>
        <vt:i4>40</vt:i4>
      </vt:variant>
    </vt:vector>
  </HeadingPairs>
  <TitlesOfParts>
    <vt:vector size="41"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VORLAGE für alle MitarbeiterInnen von Safe Clubs</dc:title>
  <dc:subject/>
  <dc:creator>Breyer Elena</dc:creator>
  <cp:keywords/>
  <dc:description/>
  <dc:identifier/>
  <dc:language/>
  <cp:lastModifiedBy>Teresa Greither (Guest)</cp:lastModifiedBy>
  <cp:revision>208</cp:revision>
  <dcterms:created xsi:type="dcterms:W3CDTF">2022-02-15T12:17:40Z</dcterms:created>
  <dcterms:modified xsi:type="dcterms:W3CDTF">2025-03-17T14:00:38Z</dcterms:modified>
  <cp:category/>
  <cp:contentStatus/>
  <cp:version/>
</cp:coreProperties>
</file>