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drawing3.xml" ContentType="application/vnd.openxmlformats-officedocument.drawingml.diagramDrawing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2.xml" ContentType="application/vnd.openxmlformats-officedocument.presentationml.slid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data2.xml" ContentType="application/vnd.openxmlformats-officedocument.drawingml.diagramData+xml"/>
  <Override PartName="/ppt/slideLayouts/slideLayout12.xml" ContentType="application/vnd.openxmlformats-officedocument.presentationml.slideLayout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notesSlides/notesSlide18.xml" ContentType="application/vnd.openxmlformats-officedocument.presentationml.notesSlid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58" r:id="rId2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8A107856-5554-42FB-B03E-39F5DBC370BA}">
  <a:tblStyle styleId="{8A107856-5554-42FB-B03E-39F5DBC370BA}" styleName="Medium Style 4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0" d="100"/>
          <a:sy n="110" d="100"/>
        </p:scale>
        <p:origin x="736" y="176"/>
      </p:cViewPr>
      <p:guideLst>
        <p:guide pos="2137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/Relationships>
</file>

<file path=ppt/diagrams/_rels/data2.xml.rels><?xml version="1.0" encoding="UTF-8" standalone="yes"?><Relationships xmlns="http://schemas.openxmlformats.org/package/2006/relationships"></Relationships>
</file>

<file path=ppt/diagrams/_rels/data3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1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1"/>
    </dgm:fillClrLst>
    <dgm:linClrLst hueDir="cw" meth="repeat">
      <a:schemeClr val="accent1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1">
        <a:tint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1">
        <a:shade val="8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1">
        <a:tint val="50000"/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1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1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1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1"/>
    </dgm:fillClrLst>
    <dgm:linClrLst hueDir="cw" meth="repeat">
      <a:schemeClr val="accent1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1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1">
        <a:tint val="60000"/>
      </a:schemeClr>
    </dgm:fillClrLst>
    <dgm:linClrLst hueDir="cw" meth="repeat">
      <a:schemeClr val="accent1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1"/>
    </dgm:fillClrLst>
    <dgm:linClrLst hueDir="cw" meth="repeat">
      <a:schemeClr val="accent1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1"/>
    </dgm:fillClrLst>
    <dgm:linClrLst hueDir="cw" meth="repeat">
      <a:schemeClr val="accent1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1">
        <a:alpha val="90000"/>
        <a:tint val="40000"/>
      </a:schemeClr>
    </dgm:fillClrLst>
    <dgm:linClrLst hueDir="cw" meth="repeat">
      <a:schemeClr val="accent1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1">
        <a:tint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1">
        <a:shade val="8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1">
        <a:tint val="50000"/>
        <a:alpha val="40000"/>
      </a:schemeClr>
    </dgm:fillClrLst>
    <dgm:linClrLst hueDir="cw" meth="repeat">
      <a:schemeClr val="accen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1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1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lignNode1">
    <dgm:fillClrLst hueDir="cw" meth="repeat">
      <a:schemeClr val="accent2"/>
    </dgm:fillClrLst>
    <dgm:linClrLst hueDir="cw" meth="repeat">
      <a:schemeClr val="accent2"/>
    </dgm:linClrLst>
    <dgm:effectClrLst hueDir="cw" meth="span"/>
    <dgm:txLinClrLst hueDir="cw" meth="span"/>
    <dgm:txFillClrLst hueDir="cw" meth="span"/>
    <dgm:txEffectClrLst hueDir="cw" meth="span"/>
  </dgm:styleLbl>
  <dgm:styleLbl name="lnNode1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vennNode1">
    <dgm:fillClrLst hueDir="cw" meth="repeat">
      <a:schemeClr val="accent2">
        <a:alpha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2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3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node4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fgImgPlace1">
    <dgm:fillClrLst hueDir="cw" meth="repeat">
      <a:schemeClr val="accent2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alignImgPlace1">
    <dgm:fillClrLst hueDir="cw" meth="repeat">
      <a:schemeClr val="accent2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bgImgPlace1">
    <dgm:fillClrLst hueDir="cw" meth="repeat">
      <a:schemeClr val="accent2">
        <a:tint val="5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sibTrans2D1">
    <dgm:fillClrLst hueDir="cw" meth="repeat">
      <a:schemeClr val="accent2">
        <a:tint val="60000"/>
      </a:schemeClr>
    </dgm:fillClrLst>
    <dgm:linClrLst hueDir="cw" meth="repeat">
      <a:schemeClr val="accent2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fgSibTrans2D1">
    <dgm:fillClrLst hueDir="cw" meth="repeat">
      <a:schemeClr val="accent2">
        <a:tint val="60000"/>
      </a:schemeClr>
    </dgm:fillClrLst>
    <dgm:linClrLst hueDir="cw" meth="repeat">
      <a:schemeClr val="accent2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bgSibTrans2D1">
    <dgm:fillClrLst hueDir="cw" meth="repeat">
      <a:schemeClr val="accent2">
        <a:tint val="60000"/>
      </a:schemeClr>
    </dgm:fillClrLst>
    <dgm:linClrLst hueDir="cw" meth="repeat">
      <a:schemeClr val="accent2">
        <a:tint val="60000"/>
      </a:schemeClr>
    </dgm:linClrLst>
    <dgm:effectClrLst hueDir="cw" meth="span"/>
    <dgm:txLinClrLst hueDir="cw" meth="span"/>
    <dgm:txFillClrLst hueDir="cw" meth="span"/>
    <dgm:txEffectClrLst hueDir="cw" meth="span"/>
  </dgm:styleLbl>
  <dgm:styleLbl name="sibTrans1D1">
    <dgm:fillClrLst hueDir="cw" meth="repeat">
      <a:schemeClr val="accent2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callout">
    <dgm:fillClrLst hueDir="cw" meth="repeat">
      <a:schemeClr val="accent2"/>
    </dgm:fillClrLst>
    <dgm:linClrLst hueDir="cw" meth="repeat">
      <a:schemeClr val="accent2">
        <a:tint val="5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asst0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1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2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3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asst4">
    <dgm:fillClrLst hueDir="cw" meth="repeat">
      <a:schemeClr val="accent2"/>
    </dgm:fillClrLst>
    <dgm:linClrLst hueDir="cw" meth="repeat">
      <a:schemeClr val="lt1"/>
    </dgm:linClrLst>
    <dgm:effectClrLst hueDir="cw" meth="span"/>
    <dgm:txLinClrLst hueDir="cw" meth="span"/>
    <dgm:txFillClrLst hueDir="cw" meth="span"/>
    <dgm:txEffectClrLst hueDir="cw" meth="span"/>
  </dgm:styleLbl>
  <dgm:styleLbl name="parChTrans2D1">
    <dgm:fillClrLst hueDir="cw" meth="repeat">
      <a:schemeClr val="accent2">
        <a:tint val="60000"/>
      </a:schemeClr>
    </dgm:fillClrLst>
    <dgm:linClrLst hueDir="cw" meth="repeat">
      <a:schemeClr val="accent2">
        <a:tint val="60000"/>
      </a:schemeClr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2">
    <dgm:fillClrLst hueDir="cw" meth="repeat">
      <a:schemeClr val="accent2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3">
    <dgm:fillClrLst hueDir="cw" meth="repeat">
      <a:schemeClr val="accent2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2D4">
    <dgm:fillClrLst hueDir="cw" meth="repeat">
      <a:schemeClr val="accent2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parChTrans1D1">
    <dgm:fillClrLst hueDir="cw" meth="repeat">
      <a:schemeClr val="accent2"/>
    </dgm:fillClrLst>
    <dgm:linClrLst hueDir="cw" meth="repeat">
      <a:schemeClr val="accent2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2">
    <dgm:fillClrLst hueDir="cw" meth="repeat">
      <a:schemeClr val="accent2"/>
    </dgm:fillClrLst>
    <dgm:linClrLst hueDir="cw" meth="repeat">
      <a:schemeClr val="accent2">
        <a:shade val="6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3">
    <dgm:fillClrLst hueDir="cw" meth="repeat">
      <a:schemeClr val="accent2"/>
    </dgm:fillClrLst>
    <dgm:linClrLst hueDir="cw" meth="repeat">
      <a:schemeClr val="accent2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parChTrans1D4">
    <dgm:fillClrLst hueDir="cw" meth="repeat">
      <a:schemeClr val="accent2"/>
    </dgm:fillClrLst>
    <dgm:linClrLst hueDir="cw" meth="repeat">
      <a:schemeClr val="accent2">
        <a:shade val="8000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  <dgm:styleLbl name="fgAcc1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conFgAcc1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1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trAlignAcc1">
    <dgm:fillClrLst hueDir="cw" meth="repeat">
      <a:schemeClr val="lt1">
        <a:alpha val="4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1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FgAcc1">
    <dgm:fillClrLst hueDir="cw" meth="repeat">
      <a:schemeClr val="lt1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AlignAcc1">
    <dgm:fillClrLst hueDir="cw" meth="repeat">
      <a:schemeClr val="lt1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solidBgAcc1">
    <dgm:fillClrLst hueDir="cw" meth="repeat">
      <a:schemeClr val="lt1"/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FollowNode1">
    <dgm:fillClrLst hueDir="cw" meth="repeat">
      <a:schemeClr val="accent2">
        <a:alpha val="90000"/>
        <a:tint val="40000"/>
      </a:schemeClr>
    </dgm:fillClrLst>
    <dgm:linClrLst hueDir="cw" meth="repeat">
      <a:schemeClr val="accent2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alignAccFollowNode1">
    <dgm:fillClrLst hueDir="cw" meth="repeat">
      <a:schemeClr val="accent2">
        <a:alpha val="90000"/>
        <a:tint val="40000"/>
      </a:schemeClr>
    </dgm:fillClrLst>
    <dgm:linClrLst hueDir="cw" meth="repeat">
      <a:schemeClr val="accent2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AccFollowNode1">
    <dgm:fillClrLst hueDir="cw" meth="repeat">
      <a:schemeClr val="accent2">
        <a:alpha val="90000"/>
        <a:tint val="40000"/>
      </a:schemeClr>
    </dgm:fillClrLst>
    <dgm:linClrLst hueDir="cw" meth="repeat">
      <a:schemeClr val="accent2">
        <a:alpha val="90000"/>
        <a:tint val="40000"/>
      </a:schemeClr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0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2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3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fgAcc4">
    <dgm:fillClrLst hueDir="cw" meth="repeat">
      <a:schemeClr val="lt1">
        <a:alpha val="9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bgShp">
    <dgm:fillClrLst hueDir="cw" meth="repeat">
      <a:schemeClr val="accent2">
        <a:tint val="4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dkBgShp">
    <dgm:fillClrLst hueDir="cw" meth="repeat">
      <a:schemeClr val="accent2">
        <a:shade val="8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trBgShp">
    <dgm:fillClrLst hueDir="cw" meth="repeat">
      <a:schemeClr val="accent2">
        <a:tint val="50000"/>
        <a:alpha val="40000"/>
      </a:schemeClr>
    </dgm:fillClrLst>
    <dgm:linClrLst hueDir="cw" meth="repeat">
      <a:schemeClr val="accent2"/>
    </dgm:linClrLst>
    <dgm:effectClrLst hueDir="cw" meth="span"/>
    <dgm:txLinClrLst hueDir="cw" meth="span"/>
    <dgm:txFillClrLst hueDir="cw" meth="repeat">
      <a:schemeClr val="lt1"/>
    </dgm:txFillClrLst>
    <dgm:txEffectClrLst hueDir="cw" meth="span"/>
  </dgm:styleLbl>
  <dgm:styleLbl name="fgShp">
    <dgm:fillClrLst hueDir="cw" meth="repeat">
      <a:schemeClr val="accent2">
        <a:tint val="60000"/>
      </a:schemeClr>
    </dgm:fillClrLst>
    <dgm:linClrLst hueDir="cw" meth="repeat">
      <a:schemeClr val="lt1"/>
    </dgm:linClrLst>
    <dgm:effectClrLst hueDir="cw" meth="span"/>
    <dgm:txLinClrLst hueDir="cw" meth="span"/>
    <dgm:txFillClrLst hueDir="cw" meth="repeat">
      <a:schemeClr val="dk1"/>
    </dgm:txFillClrLst>
    <dgm:txEffectClrLst hueDir="cw" meth="span"/>
  </dgm:styleLbl>
  <dgm:styleLbl name="revTx">
    <dgm:fillClrLst hueDir="cw" meth="repeat">
      <a:schemeClr val="lt1">
        <a:alpha val="0"/>
      </a:schemeClr>
    </dgm:fillClrLst>
    <dgm:linClrLst hueDir="cw" meth="repeat">
      <a:schemeClr val="dk1">
        <a:alpha val="0"/>
      </a:schemeClr>
    </dgm:linClrLst>
    <dgm:effectClrLst hueDir="cw" meth="span"/>
    <dgm:txLinClrLst hueDir="cw" meth="span"/>
    <dgm:txFillClrLst hueDir="cw" meth="repeat">
      <a:schemeClr val="tx1"/>
    </dgm:txFillClrLst>
    <dgm:txEffectClrLst hueDir="cw" meth="span"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D037640-71F5-49E8-AEB3-EBA81DAE9CFC}" type="doc">
      <dgm:prSet loTypeId="urn:microsoft.com/office/officeart/2005/8/layout/venn3" loCatId="" qsTypeId="urn:microsoft.com/office/officeart/2005/8/quickstyle/simple1#6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E2C99BC6-A7C8-44DA-B45F-58F910AD0414}" type="node">
      <dgm:prSet phldrT="[Text]"/>
      <dgm:spPr bwMode="auto">
        <a:solidFill>
          <a:schemeClr val="accent4"/>
        </a:solidFill>
      </dgm:spPr>
      <dgm:t>
        <a:bodyPr/>
        <a:lstStyle/>
        <a:p>
          <a:pPr>
            <a:defRPr/>
          </a:pPr>
          <a:r>
            <a:rPr lang="de-DE" b="1">
              <a:solidFill>
                <a:schemeClr val="bg1"/>
              </a:solidFill>
            </a:rPr>
            <a:t>Autonomie-fördernd</a:t>
          </a:r>
          <a:endParaRPr lang="en-US" b="1">
            <a:solidFill>
              <a:schemeClr val="bg1"/>
            </a:solidFill>
          </a:endParaRPr>
        </a:p>
      </dgm:t>
    </dgm:pt>
    <dgm:pt modelId="{C139AE25-CC68-4F07-A386-F7B79C1B40DC}" type="parTrans" cxnId="{499FF1B3-C120-40F6-852A-DF05F5D2807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F1FC1A2-76A7-4552-A6E6-842B6E46A4DF}" type="sibTrans" cxnId="{499FF1B3-C120-40F6-852A-DF05F5D2807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90B6E97-5EE5-43A5-85A1-818A856B458B}" type="node">
      <dgm:prSet phldrT="[Text]"/>
      <dgm:spPr bwMode="auto">
        <a:solidFill>
          <a:schemeClr val="accent6"/>
        </a:solidFill>
      </dgm:spPr>
      <dgm:t>
        <a:bodyPr/>
        <a:lstStyle/>
        <a:p>
          <a:pPr>
            <a:defRPr/>
          </a:pPr>
          <a:r>
            <a:rPr lang="de-DE" b="1">
              <a:solidFill>
                <a:schemeClr val="bg1"/>
              </a:solidFill>
            </a:rPr>
            <a:t>Soziale Unterstützung</a:t>
          </a:r>
          <a:endParaRPr lang="en-US" b="1">
            <a:solidFill>
              <a:schemeClr val="bg1"/>
            </a:solidFill>
          </a:endParaRPr>
        </a:p>
      </dgm:t>
    </dgm:pt>
    <dgm:pt modelId="{FF0A1D54-5BF8-49F0-99C0-AB1198DDFFBE}" type="parTrans" cxnId="{1E806001-200E-41DD-BFDD-F8E4117480C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9C56531-BB22-487B-AEF0-6AC4E90D6AE5}" type="sibTrans" cxnId="{1E806001-200E-41DD-BFDD-F8E4117480C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FB411BB-A8D8-46C9-A3C8-FDAE466CFA6C}" type="node">
      <dgm:prSet phldrT="[Text]"/>
      <dgm:spPr bwMode="auto">
        <a:solidFill>
          <a:schemeClr val="accent5">
            <a:lumMod val="75000"/>
          </a:schemeClr>
        </a:solidFill>
      </dgm:spPr>
      <dgm:t>
        <a:bodyPr/>
        <a:lstStyle/>
        <a:p>
          <a:pPr>
            <a:defRPr/>
          </a:pPr>
          <a:r>
            <a:rPr lang="de-DE" b="1">
              <a:solidFill>
                <a:schemeClr val="bg1"/>
              </a:solidFill>
            </a:rPr>
            <a:t>Gefühl der Kompetenz</a:t>
          </a:r>
          <a:endParaRPr lang="en-US" b="1">
            <a:solidFill>
              <a:schemeClr val="bg1"/>
            </a:solidFill>
          </a:endParaRPr>
        </a:p>
      </dgm:t>
    </dgm:pt>
    <dgm:pt modelId="{5AFEE903-3328-42A3-8786-62B79CAE501D}" type="parTrans" cxnId="{12BD7191-5DAF-4165-9908-123E4893EA7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4F140F3-C2FB-460B-B6F6-EB0B98EA3328}" type="sibTrans" cxnId="{12BD7191-5DAF-4165-9908-123E4893EA73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3B7440F-AB5F-E04B-9DCE-C32D306C48AD}" type="pres">
      <dgm:prSet presAssocID="{DD037640-71F5-49E8-AEB3-EBA81DAE9CFC}" presName="Name0" presStyleCnt="0">
        <dgm:presLayoutVars>
          <dgm:dir val="norm"/>
          <dgm:resizeHandles val="exact"/>
        </dgm:presLayoutVars>
      </dgm:prSet>
      <dgm:spPr bwMode="auto"/>
    </dgm:pt>
    <dgm:pt modelId="{563E3570-459A-974B-BBD6-AE2BBC1F8D64}" type="pres">
      <dgm:prSet presAssocID="{E2C99BC6-A7C8-44DA-B45F-58F910AD0414}" presName="Name5" presStyleLbl="vennNode1" presStyleIdx="0" presStyleCnt="3">
        <dgm:presLayoutVars>
          <dgm:bulletEnabled val="1"/>
        </dgm:presLayoutVars>
      </dgm:prSet>
      <dgm:spPr bwMode="auto"/>
    </dgm:pt>
    <dgm:pt modelId="{7002E941-F27C-2147-B976-EDC151E17108}" type="pres">
      <dgm:prSet presAssocID="{AF1FC1A2-76A7-4552-A6E6-842B6E46A4DF}" presName="space" presStyleCnt="0"/>
      <dgm:spPr bwMode="auto"/>
    </dgm:pt>
    <dgm:pt modelId="{1D1EBF5E-AD3F-A746-AA7D-D9C861789CCD}" type="pres">
      <dgm:prSet custLinFactNeighborX="-8148" presAssocID="{B90B6E97-5EE5-43A5-85A1-818A856B458B}" presName="Name5" presStyleLbl="vennNode1" presStyleIdx="1" presStyleCnt="3">
        <dgm:presLayoutVars>
          <dgm:bulletEnabled val="1"/>
        </dgm:presLayoutVars>
      </dgm:prSet>
      <dgm:spPr bwMode="auto"/>
    </dgm:pt>
    <dgm:pt modelId="{58951B83-81D7-CB46-875D-72D566EA2757}" type="pres">
      <dgm:prSet presAssocID="{E9C56531-BB22-487B-AEF0-6AC4E90D6AE5}" presName="space" presStyleCnt="0"/>
      <dgm:spPr bwMode="auto"/>
    </dgm:pt>
    <dgm:pt modelId="{DE51DCFE-C0EF-BC4A-8AFF-50D5C84A7E18}" type="pres">
      <dgm:prSet custLinFactNeighborX="-8148" presAssocID="{8FB411BB-A8D8-46C9-A3C8-FDAE466CFA6C}" presName="Name5" presStyleLbl="vennNode1" presStyleIdx="2" presStyleCnt="3">
        <dgm:presLayoutVars>
          <dgm:bulletEnabled val="1"/>
        </dgm:presLayoutVars>
      </dgm:prSet>
      <dgm:spPr bwMode="auto"/>
    </dgm:pt>
  </dgm:ptLst>
  <dgm:cxnLst>
    <dgm:cxn modelId="{1E806001-200E-41DD-BFDD-F8E4117480C4}" type="parOf" srcId="{DD037640-71F5-49E8-AEB3-EBA81DAE9CFC}" destId="{B90B6E97-5EE5-43A5-85A1-818A856B458B}" srcOrd="1" destOrd="0" parTransId="{FF0A1D54-5BF8-49F0-99C0-AB1198DDFFBE}" sibTransId="{E9C56531-BB22-487B-AEF0-6AC4E90D6AE5}"/>
    <dgm:cxn modelId="{77421364-610E-4943-B638-7C778C6E3626}" type="presOf" srcId="{DD037640-71F5-49E8-AEB3-EBA81DAE9CFC}" destId="{93B7440F-AB5F-E04B-9DCE-C32D306C48AD}" srcOrd="0" destOrd="0" presId="urn:microsoft.com/office/officeart/2005/8/layout/venn3"/>
    <dgm:cxn modelId="{12BD7191-5DAF-4165-9908-123E4893EA73}" type="parOf" srcId="{DD037640-71F5-49E8-AEB3-EBA81DAE9CFC}" destId="{8FB411BB-A8D8-46C9-A3C8-FDAE466CFA6C}" srcOrd="2" destOrd="0" parTransId="{5AFEE903-3328-42A3-8786-62B79CAE501D}" sibTransId="{24F140F3-C2FB-460B-B6F6-EB0B98EA3328}"/>
    <dgm:cxn modelId="{3CDDF396-73BF-1146-8F89-D29BF07B8739}" type="presOf" srcId="{E2C99BC6-A7C8-44DA-B45F-58F910AD0414}" destId="{563E3570-459A-974B-BBD6-AE2BBC1F8D64}" srcOrd="0" destOrd="0" presId="urn:microsoft.com/office/officeart/2005/8/layout/venn3"/>
    <dgm:cxn modelId="{72E276A8-0552-E849-9E7A-8C84CF070552}" type="presOf" srcId="{8FB411BB-A8D8-46C9-A3C8-FDAE466CFA6C}" destId="{DE51DCFE-C0EF-BC4A-8AFF-50D5C84A7E18}" srcOrd="0" destOrd="0" presId="urn:microsoft.com/office/officeart/2005/8/layout/venn3"/>
    <dgm:cxn modelId="{499FF1B3-C120-40F6-852A-DF05F5D28077}" type="parOf" srcId="{DD037640-71F5-49E8-AEB3-EBA81DAE9CFC}" destId="{E2C99BC6-A7C8-44DA-B45F-58F910AD0414}" srcOrd="0" destOrd="0" parTransId="{C139AE25-CC68-4F07-A386-F7B79C1B40DC}" sibTransId="{AF1FC1A2-76A7-4552-A6E6-842B6E46A4DF}"/>
    <dgm:cxn modelId="{9BA4F7E0-E1E0-164E-A029-DD09349E913B}" type="presOf" srcId="{B90B6E97-5EE5-43A5-85A1-818A856B458B}" destId="{1D1EBF5E-AD3F-A746-AA7D-D9C861789CCD}" srcOrd="0" destOrd="0" presId="urn:microsoft.com/office/officeart/2005/8/layout/venn3"/>
    <dgm:cxn modelId="{9FFA7A1B-55D3-B045-8CE0-D2F715694E4D}" type="presParOf" srcId="{93B7440F-AB5F-E04B-9DCE-C32D306C48AD}" destId="{563E3570-459A-974B-BBD6-AE2BBC1F8D64}" srcOrd="0" destOrd="0" presId="urn:microsoft.com/office/officeart/2005/8/layout/venn3"/>
    <dgm:cxn modelId="{3D456919-7BB9-AF41-87A8-C7CFD730536F}" type="presParOf" srcId="{93B7440F-AB5F-E04B-9DCE-C32D306C48AD}" destId="{7002E941-F27C-2147-B976-EDC151E17108}" srcOrd="1" destOrd="0" presId="urn:microsoft.com/office/officeart/2005/8/layout/venn3"/>
    <dgm:cxn modelId="{9303BB85-979A-504F-A254-E0593A32706E}" type="presParOf" srcId="{93B7440F-AB5F-E04B-9DCE-C32D306C48AD}" destId="{1D1EBF5E-AD3F-A746-AA7D-D9C861789CCD}" srcOrd="2" destOrd="0" presId="urn:microsoft.com/office/officeart/2005/8/layout/venn3"/>
    <dgm:cxn modelId="{D6702AE9-3D4C-9648-A443-2CD96A579192}" type="presParOf" srcId="{93B7440F-AB5F-E04B-9DCE-C32D306C48AD}" destId="{58951B83-81D7-CB46-875D-72D566EA2757}" srcOrd="3" destOrd="0" presId="urn:microsoft.com/office/officeart/2005/8/layout/venn3"/>
    <dgm:cxn modelId="{27962EF3-D479-8F43-82A4-9A7B5B4838A9}" type="presParOf" srcId="{93B7440F-AB5F-E04B-9DCE-C32D306C48AD}" destId="{DE51DCFE-C0EF-BC4A-8AFF-50D5C84A7E1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D037640-71F5-49E8-AEB3-EBA81DAE9CFC}" type="doc">
      <dgm:prSet loTypeId="urn:microsoft.com/office/officeart/2005/8/layout/venn3" loCatId="" qsTypeId="urn:microsoft.com/office/officeart/2005/8/quickstyle/simple1#7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E2C99BC6-A7C8-44DA-B45F-58F910AD0414}" type="node">
      <dgm:prSet phldrT="[Text]"/>
      <dgm:spPr bwMode="auto">
        <a:solidFill>
          <a:schemeClr val="accent1"/>
        </a:solidFill>
      </dgm:spPr>
      <dgm:t>
        <a:bodyPr/>
        <a:lstStyle/>
        <a:p>
          <a:pPr>
            <a:defRPr/>
          </a:pPr>
          <a:r>
            <a:rPr lang="de-DE" b="1">
              <a:solidFill>
                <a:schemeClr val="bg1"/>
              </a:solidFill>
            </a:rPr>
            <a:t>Aufgaben-Orientierung</a:t>
          </a:r>
          <a:endParaRPr lang="en-US" b="1">
            <a:solidFill>
              <a:schemeClr val="bg1"/>
            </a:solidFill>
          </a:endParaRPr>
        </a:p>
      </dgm:t>
    </dgm:pt>
    <dgm:pt modelId="{C139AE25-CC68-4F07-A386-F7B79C1B40DC}" type="parTrans" cxnId="{499FF1B3-C120-40F6-852A-DF05F5D2807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F1FC1A2-76A7-4552-A6E6-842B6E46A4DF}" type="sibTrans" cxnId="{499FF1B3-C120-40F6-852A-DF05F5D2807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3B7440F-AB5F-E04B-9DCE-C32D306C48AD}" type="pres">
      <dgm:prSet presAssocID="{DD037640-71F5-49E8-AEB3-EBA81DAE9CFC}" presName="Name0" presStyleCnt="0">
        <dgm:presLayoutVars>
          <dgm:dir val="norm"/>
          <dgm:resizeHandles val="exact"/>
        </dgm:presLayoutVars>
      </dgm:prSet>
      <dgm:spPr bwMode="auto"/>
    </dgm:pt>
    <dgm:pt modelId="{563E3570-459A-974B-BBD6-AE2BBC1F8D64}" type="pres">
      <dgm:prSet presAssocID="{E2C99BC6-A7C8-44DA-B45F-58F910AD0414}" presName="Name5" presStyleLbl="vennNode1" presStyleIdx="0" presStyleCnt="1">
        <dgm:presLayoutVars>
          <dgm:bulletEnabled val="1"/>
        </dgm:presLayoutVars>
      </dgm:prSet>
      <dgm:spPr bwMode="auto"/>
    </dgm:pt>
  </dgm:ptLst>
  <dgm:cxnLst>
    <dgm:cxn modelId="{77421364-610E-4943-B638-7C778C6E3626}" type="presOf" srcId="{DD037640-71F5-49E8-AEB3-EBA81DAE9CFC}" destId="{93B7440F-AB5F-E04B-9DCE-C32D306C48AD}" srcOrd="0" destOrd="0" presId="urn:microsoft.com/office/officeart/2005/8/layout/venn3"/>
    <dgm:cxn modelId="{3CDDF396-73BF-1146-8F89-D29BF07B8739}" type="presOf" srcId="{E2C99BC6-A7C8-44DA-B45F-58F910AD0414}" destId="{563E3570-459A-974B-BBD6-AE2BBC1F8D64}" srcOrd="0" destOrd="0" presId="urn:microsoft.com/office/officeart/2005/8/layout/venn3"/>
    <dgm:cxn modelId="{499FF1B3-C120-40F6-852A-DF05F5D28077}" type="parOf" srcId="{DD037640-71F5-49E8-AEB3-EBA81DAE9CFC}" destId="{E2C99BC6-A7C8-44DA-B45F-58F910AD0414}" srcOrd="0" destOrd="0" parTransId="{C139AE25-CC68-4F07-A386-F7B79C1B40DC}" sibTransId="{AF1FC1A2-76A7-4552-A6E6-842B6E46A4DF}"/>
    <dgm:cxn modelId="{9FFA7A1B-55D3-B045-8CE0-D2F715694E4D}" type="presParOf" srcId="{93B7440F-AB5F-E04B-9DCE-C32D306C48AD}" destId="{563E3570-459A-974B-BBD6-AE2BBC1F8D64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D037640-71F5-49E8-AEB3-EBA81DAE9CFC}" type="doc">
      <dgm:prSet loTypeId="urn:microsoft.com/office/officeart/2005/8/layout/cycle6" loCatId="list" qsTypeId="urn:microsoft.com/office/officeart/2005/8/quickstyle/simple1#8" qsCatId="simple" csTypeId="urn:microsoft.com/office/officeart/2005/8/colors/accent2_2" csCatId="accent2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E2C99BC6-A7C8-44DA-B45F-58F910AD0414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Aufgabe</a:t>
          </a:r>
          <a:endParaRPr lang="en-US" sz="1400" b="1"/>
        </a:p>
      </dgm:t>
    </dgm:pt>
    <dgm:pt modelId="{C139AE25-CC68-4F07-A386-F7B79C1B40DC}" type="parTrans" cxnId="{499FF1B3-C120-40F6-852A-DF05F5D28077}">
      <dgm:prSet/>
      <dgm:spPr bwMode="auto"/>
      <dgm:t>
        <a:bodyPr/>
        <a:lstStyle/>
        <a:p>
          <a:pPr>
            <a:defRPr/>
          </a:pPr>
          <a:endParaRPr lang="en-US" b="1"/>
        </a:p>
      </dgm:t>
    </dgm:pt>
    <dgm:pt modelId="{AF1FC1A2-76A7-4552-A6E6-842B6E46A4DF}" type="sibTrans" cxnId="{499FF1B3-C120-40F6-852A-DF05F5D28077}">
      <dgm:prSet/>
      <dgm:spPr bwMode="auto"/>
      <dgm:t>
        <a:bodyPr/>
        <a:lstStyle/>
        <a:p>
          <a:pPr>
            <a:defRPr/>
          </a:pPr>
          <a:endParaRPr lang="en-US" b="1"/>
        </a:p>
      </dgm:t>
    </dgm:pt>
    <dgm:pt modelId="{B050C984-8C6C-6746-926F-935BE7865520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Autonomie</a:t>
          </a:r>
          <a:endParaRPr lang="en-US" sz="1400" b="1"/>
        </a:p>
      </dgm:t>
    </dgm:pt>
    <dgm:pt modelId="{D89002F8-86FF-834A-9913-5726364D2656}" type="parTrans" cxnId="{C9DDBD0C-6429-094C-A984-F8EF05CF3D8C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797E9AF8-EA95-7948-A3B2-D371D3D6E681}" type="sibTrans" cxnId="{C9DDBD0C-6429-094C-A984-F8EF05CF3D8C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197DBFA0-3970-E447-B932-6679B66995BC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Anerkennung/</a:t>
          </a:r>
          <a:endParaRPr b="1"/>
        </a:p>
        <a:p>
          <a:pPr>
            <a:defRPr/>
          </a:pPr>
          <a:r>
            <a:rPr lang="de-DE" sz="1400" b="1"/>
            <a:t>Wahrnehmung</a:t>
          </a:r>
          <a:endParaRPr lang="en-US" sz="1400" b="1"/>
        </a:p>
      </dgm:t>
    </dgm:pt>
    <dgm:pt modelId="{075402D9-FA56-6546-9234-2383D3CA0167}" type="parTrans" cxnId="{2A68B801-3060-DF4F-8F09-65C9CA45C5B1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4D49E610-627D-0245-8790-E6F9C34CBC7C}" type="sibTrans" cxnId="{2A68B801-3060-DF4F-8F09-65C9CA45C5B1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636CAEEA-7D52-7344-86AE-793726F0E3AC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Gruppen-zusammen-setzung</a:t>
          </a:r>
          <a:endParaRPr lang="en-US" sz="1400" b="1"/>
        </a:p>
      </dgm:t>
    </dgm:pt>
    <dgm:pt modelId="{B22003BB-070C-A349-A005-49312A872233}" type="parTrans" cxnId="{D61C99BC-D86C-DD44-8AF1-0F43132BB659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2FA9766F-441E-1740-A6DF-2B16D9578B16}" type="sibTrans" cxnId="{D61C99BC-D86C-DD44-8AF1-0F43132BB659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EBDB4B17-5AF5-BD48-8A30-554835499C99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Bewertung</a:t>
          </a:r>
          <a:endParaRPr lang="en-US" sz="1400" b="1"/>
        </a:p>
      </dgm:t>
    </dgm:pt>
    <dgm:pt modelId="{29E23B56-63DB-3342-8F6C-A2BBC4763F09}" type="parTrans" cxnId="{BBF0C619-E249-B745-8409-8C902D773A95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81DE797D-6AB0-A940-8807-E2F9B90DFC6E}" type="sibTrans" cxnId="{BBF0C619-E249-B745-8409-8C902D773A95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104626A2-828D-3741-9472-0D4C3F61FF82}" type="node">
      <dgm:prSet phldrT="[Text]" custT="1"/>
      <dgm:spPr bwMode="auto"/>
      <dgm:t>
        <a:bodyPr/>
        <a:lstStyle/>
        <a:p>
          <a:pPr>
            <a:defRPr/>
          </a:pPr>
          <a:r>
            <a:rPr lang="de-DE" sz="1400" b="1"/>
            <a:t>Zeit</a:t>
          </a:r>
          <a:endParaRPr lang="en-US" sz="1400" b="1"/>
        </a:p>
      </dgm:t>
    </dgm:pt>
    <dgm:pt modelId="{8B067D1E-5F80-844E-BFDE-40BE53093AA6}" type="parTrans" cxnId="{7AFA64FC-BDC3-A444-95FD-0AA912A4CEE8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152B08E1-A401-B44B-8A8F-FBE4D6CD9904}" type="sibTrans" cxnId="{7AFA64FC-BDC3-A444-95FD-0AA912A4CEE8}">
      <dgm:prSet/>
      <dgm:spPr bwMode="auto"/>
      <dgm:t>
        <a:bodyPr/>
        <a:lstStyle/>
        <a:p>
          <a:pPr>
            <a:defRPr/>
          </a:pPr>
          <a:endParaRPr lang="de-DE" b="1"/>
        </a:p>
      </dgm:t>
    </dgm:pt>
    <dgm:pt modelId="{45F6710A-6792-BA4E-B7F0-AF298F91EAF3}" type="pres">
      <dgm:prSet presAssocID="{DD037640-71F5-49E8-AEB3-EBA81DAE9CFC}" presName="cycle" presStyleCnt="0">
        <dgm:presLayoutVars>
          <dgm:dir val="norm"/>
          <dgm:resizeHandles val="exact"/>
        </dgm:presLayoutVars>
      </dgm:prSet>
      <dgm:spPr bwMode="auto"/>
    </dgm:pt>
    <dgm:pt modelId="{3E979B8D-C108-0C48-A441-E27AB0F639A5}" type="pres">
      <dgm:prSet presAssocID="{E2C99BC6-A7C8-44DA-B45F-58F910AD0414}" presName="node" presStyleLbl="node1" presStyleIdx="0" presStyleCnt="6">
        <dgm:presLayoutVars>
          <dgm:bulletEnabled val="1"/>
        </dgm:presLayoutVars>
      </dgm:prSet>
      <dgm:spPr bwMode="auto"/>
    </dgm:pt>
    <dgm:pt modelId="{3FC2A262-4BC0-834D-BDF1-E99F2719E978}" type="pres">
      <dgm:prSet presAssocID="{E2C99BC6-A7C8-44DA-B45F-58F910AD0414}" presName="spNode" presStyleCnt="0"/>
      <dgm:spPr bwMode="auto"/>
    </dgm:pt>
    <dgm:pt modelId="{C26A2E90-BCEA-664E-8905-0FB7195795EC}" type="pres">
      <dgm:prSet presAssocID="{AF1FC1A2-76A7-4552-A6E6-842B6E46A4DF}" presName="sibTrans" presStyleLbl="sibTrans1D1" presStyleIdx="0" presStyleCnt="6"/>
      <dgm:spPr bwMode="auto"/>
    </dgm:pt>
    <dgm:pt modelId="{3FEBBC47-BF1E-9245-9AED-880098482A9B}" type="pres">
      <dgm:prSet presAssocID="{B050C984-8C6C-6746-926F-935BE7865520}" presName="node" presStyleLbl="node1" presStyleIdx="1" presStyleCnt="6">
        <dgm:presLayoutVars>
          <dgm:bulletEnabled val="1"/>
        </dgm:presLayoutVars>
      </dgm:prSet>
      <dgm:spPr bwMode="auto"/>
    </dgm:pt>
    <dgm:pt modelId="{07B9DC30-B71D-454E-87FA-C95F7CC6D32F}" type="pres">
      <dgm:prSet presAssocID="{B050C984-8C6C-6746-926F-935BE7865520}" presName="spNode" presStyleCnt="0"/>
      <dgm:spPr bwMode="auto"/>
    </dgm:pt>
    <dgm:pt modelId="{FDEAFDF8-7DC1-F04A-8B5C-2E8DA5F280AF}" type="pres">
      <dgm:prSet presAssocID="{797E9AF8-EA95-7948-A3B2-D371D3D6E681}" presName="sibTrans" presStyleLbl="sibTrans1D1" presStyleIdx="1" presStyleCnt="6"/>
      <dgm:spPr bwMode="auto"/>
    </dgm:pt>
    <dgm:pt modelId="{649E28E5-C7E4-5945-AF6F-4E81613F1F6D}" type="pres">
      <dgm:prSet custScaleX="109605" presAssocID="{197DBFA0-3970-E447-B932-6679B66995BC}" presName="node" presStyleLbl="node1" presStyleIdx="2" presStyleCnt="6">
        <dgm:presLayoutVars>
          <dgm:bulletEnabled val="1"/>
        </dgm:presLayoutVars>
      </dgm:prSet>
      <dgm:spPr bwMode="auto"/>
    </dgm:pt>
    <dgm:pt modelId="{8BA65EF8-1E79-3240-9666-034FE147FC26}" type="pres">
      <dgm:prSet presAssocID="{197DBFA0-3970-E447-B932-6679B66995BC}" presName="spNode" presStyleCnt="0"/>
      <dgm:spPr bwMode="auto"/>
    </dgm:pt>
    <dgm:pt modelId="{1D7AD0BC-438C-6547-A557-157FEA9EDE01}" type="pres">
      <dgm:prSet presAssocID="{4D49E610-627D-0245-8790-E6F9C34CBC7C}" presName="sibTrans" presStyleLbl="sibTrans1D1" presStyleIdx="2" presStyleCnt="6"/>
      <dgm:spPr bwMode="auto"/>
    </dgm:pt>
    <dgm:pt modelId="{24E04EA3-BD2A-0242-BDF3-2D70C1C386C4}" type="pres">
      <dgm:prSet presAssocID="{636CAEEA-7D52-7344-86AE-793726F0E3AC}" presName="node" presStyleLbl="node1" presStyleIdx="3" presStyleCnt="6">
        <dgm:presLayoutVars>
          <dgm:bulletEnabled val="1"/>
        </dgm:presLayoutVars>
      </dgm:prSet>
      <dgm:spPr bwMode="auto"/>
    </dgm:pt>
    <dgm:pt modelId="{9CF401A1-D017-544E-9848-B9305FB75FA5}" type="pres">
      <dgm:prSet presAssocID="{636CAEEA-7D52-7344-86AE-793726F0E3AC}" presName="spNode" presStyleCnt="0"/>
      <dgm:spPr bwMode="auto"/>
    </dgm:pt>
    <dgm:pt modelId="{0BC63421-AFA2-294E-BFBD-97AA0D7FE796}" type="pres">
      <dgm:prSet presAssocID="{2FA9766F-441E-1740-A6DF-2B16D9578B16}" presName="sibTrans" presStyleLbl="sibTrans1D1" presStyleIdx="3" presStyleCnt="6"/>
      <dgm:spPr bwMode="auto"/>
    </dgm:pt>
    <dgm:pt modelId="{A7FB8B65-8A69-D34B-B53B-82179059D353}" type="pres">
      <dgm:prSet presAssocID="{EBDB4B17-5AF5-BD48-8A30-554835499C99}" presName="node" presStyleLbl="node1" presStyleIdx="4" presStyleCnt="6">
        <dgm:presLayoutVars>
          <dgm:bulletEnabled val="1"/>
        </dgm:presLayoutVars>
      </dgm:prSet>
      <dgm:spPr bwMode="auto"/>
    </dgm:pt>
    <dgm:pt modelId="{A2CAF1C4-B2D0-9942-B0C8-165B3216C793}" type="pres">
      <dgm:prSet presAssocID="{EBDB4B17-5AF5-BD48-8A30-554835499C99}" presName="spNode" presStyleCnt="0"/>
      <dgm:spPr bwMode="auto"/>
    </dgm:pt>
    <dgm:pt modelId="{E0208917-5171-404A-9955-BFBF99E776B0}" type="pres">
      <dgm:prSet presAssocID="{81DE797D-6AB0-A940-8807-E2F9B90DFC6E}" presName="sibTrans" presStyleLbl="sibTrans1D1" presStyleIdx="4" presStyleCnt="6"/>
      <dgm:spPr bwMode="auto"/>
    </dgm:pt>
    <dgm:pt modelId="{CB341212-040D-9C45-A9FA-3F003528D560}" type="pres">
      <dgm:prSet presAssocID="{104626A2-828D-3741-9472-0D4C3F61FF82}" presName="node" presStyleLbl="node1" presStyleIdx="5" presStyleCnt="6">
        <dgm:presLayoutVars>
          <dgm:bulletEnabled val="1"/>
        </dgm:presLayoutVars>
      </dgm:prSet>
      <dgm:spPr bwMode="auto"/>
    </dgm:pt>
    <dgm:pt modelId="{1EEC50AE-7FDC-5E44-8BD6-AB29594A58C7}" type="pres">
      <dgm:prSet presAssocID="{104626A2-828D-3741-9472-0D4C3F61FF82}" presName="spNode" presStyleCnt="0"/>
      <dgm:spPr bwMode="auto"/>
    </dgm:pt>
    <dgm:pt modelId="{93BB6FB3-0C9B-B64C-BB61-D7E370FE2828}" type="pres">
      <dgm:prSet presAssocID="{152B08E1-A401-B44B-8A8F-FBE4D6CD9904}" presName="sibTrans" presStyleLbl="sibTrans1D1" presStyleIdx="5" presStyleCnt="6"/>
      <dgm:spPr bwMode="auto"/>
    </dgm:pt>
  </dgm:ptLst>
  <dgm:cxnLst>
    <dgm:cxn modelId="{2A68B801-3060-DF4F-8F09-65C9CA45C5B1}" type="parOf" srcId="{DD037640-71F5-49E8-AEB3-EBA81DAE9CFC}" destId="{197DBFA0-3970-E447-B932-6679B66995BC}" srcOrd="2" destOrd="0" parTransId="{075402D9-FA56-6546-9234-2383D3CA0167}" sibTransId="{4D49E610-627D-0245-8790-E6F9C34CBC7C}"/>
    <dgm:cxn modelId="{34A4920C-21F4-DF45-875C-3A834874512F}" type="presOf" srcId="{2FA9766F-441E-1740-A6DF-2B16D9578B16}" destId="{0BC63421-AFA2-294E-BFBD-97AA0D7FE796}" srcOrd="0" destOrd="0" presId="urn:microsoft.com/office/officeart/2005/8/layout/cycle6"/>
    <dgm:cxn modelId="{C9DDBD0C-6429-094C-A984-F8EF05CF3D8C}" type="parOf" srcId="{DD037640-71F5-49E8-AEB3-EBA81DAE9CFC}" destId="{B050C984-8C6C-6746-926F-935BE7865520}" srcOrd="1" destOrd="0" parTransId="{D89002F8-86FF-834A-9913-5726364D2656}" sibTransId="{797E9AF8-EA95-7948-A3B2-D371D3D6E681}"/>
    <dgm:cxn modelId="{BBF0C619-E249-B745-8409-8C902D773A95}" type="parOf" srcId="{DD037640-71F5-49E8-AEB3-EBA81DAE9CFC}" destId="{EBDB4B17-5AF5-BD48-8A30-554835499C99}" srcOrd="4" destOrd="0" parTransId="{29E23B56-63DB-3342-8F6C-A2BBC4763F09}" sibTransId="{81DE797D-6AB0-A940-8807-E2F9B90DFC6E}"/>
    <dgm:cxn modelId="{2910BA1F-4A04-2E47-A2D8-74FECD8CFD10}" type="presOf" srcId="{EBDB4B17-5AF5-BD48-8A30-554835499C99}" destId="{A7FB8B65-8A69-D34B-B53B-82179059D353}" srcOrd="0" destOrd="0" presId="urn:microsoft.com/office/officeart/2005/8/layout/cycle6"/>
    <dgm:cxn modelId="{F18C9C41-C392-6847-844B-6EC1929A5924}" type="presOf" srcId="{81DE797D-6AB0-A940-8807-E2F9B90DFC6E}" destId="{E0208917-5171-404A-9955-BFBF99E776B0}" srcOrd="0" destOrd="0" presId="urn:microsoft.com/office/officeart/2005/8/layout/cycle6"/>
    <dgm:cxn modelId="{EE9C6746-979B-194C-AA72-0EBAD6B7663E}" type="presOf" srcId="{E2C99BC6-A7C8-44DA-B45F-58F910AD0414}" destId="{3E979B8D-C108-0C48-A441-E27AB0F639A5}" srcOrd="0" destOrd="0" presId="urn:microsoft.com/office/officeart/2005/8/layout/cycle6"/>
    <dgm:cxn modelId="{41F16F49-E409-154F-9779-BC6CCD6691B5}" type="presOf" srcId="{797E9AF8-EA95-7948-A3B2-D371D3D6E681}" destId="{FDEAFDF8-7DC1-F04A-8B5C-2E8DA5F280AF}" srcOrd="0" destOrd="0" presId="urn:microsoft.com/office/officeart/2005/8/layout/cycle6"/>
    <dgm:cxn modelId="{C9ED4B5C-1F35-7749-9305-270DCD9334B1}" type="presOf" srcId="{104626A2-828D-3741-9472-0D4C3F61FF82}" destId="{CB341212-040D-9C45-A9FA-3F003528D560}" srcOrd="0" destOrd="0" presId="urn:microsoft.com/office/officeart/2005/8/layout/cycle6"/>
    <dgm:cxn modelId="{4D58965C-355B-BD43-82B0-F0E6C4F8D1D8}" type="presOf" srcId="{197DBFA0-3970-E447-B932-6679B66995BC}" destId="{649E28E5-C7E4-5945-AF6F-4E81613F1F6D}" srcOrd="0" destOrd="0" presId="urn:microsoft.com/office/officeart/2005/8/layout/cycle6"/>
    <dgm:cxn modelId="{2589A26D-DAAF-D347-BAFD-6E6181F11637}" type="presOf" srcId="{636CAEEA-7D52-7344-86AE-793726F0E3AC}" destId="{24E04EA3-BD2A-0242-BDF3-2D70C1C386C4}" srcOrd="0" destOrd="0" presId="urn:microsoft.com/office/officeart/2005/8/layout/cycle6"/>
    <dgm:cxn modelId="{8482E59C-109F-2746-B740-7329E8E8C68D}" type="presOf" srcId="{4D49E610-627D-0245-8790-E6F9C34CBC7C}" destId="{1D7AD0BC-438C-6547-A557-157FEA9EDE01}" srcOrd="0" destOrd="0" presId="urn:microsoft.com/office/officeart/2005/8/layout/cycle6"/>
    <dgm:cxn modelId="{406A4AAB-FCA9-9741-BA52-9458271BEB97}" type="presOf" srcId="{AF1FC1A2-76A7-4552-A6E6-842B6E46A4DF}" destId="{C26A2E90-BCEA-664E-8905-0FB7195795EC}" srcOrd="0" destOrd="0" presId="urn:microsoft.com/office/officeart/2005/8/layout/cycle6"/>
    <dgm:cxn modelId="{499FF1B3-C120-40F6-852A-DF05F5D28077}" type="parOf" srcId="{DD037640-71F5-49E8-AEB3-EBA81DAE9CFC}" destId="{E2C99BC6-A7C8-44DA-B45F-58F910AD0414}" srcOrd="0" destOrd="0" parTransId="{C139AE25-CC68-4F07-A386-F7B79C1B40DC}" sibTransId="{AF1FC1A2-76A7-4552-A6E6-842B6E46A4DF}"/>
    <dgm:cxn modelId="{5DFF16BB-CB13-EA41-B365-D1B466DF5D2E}" type="presOf" srcId="{152B08E1-A401-B44B-8A8F-FBE4D6CD9904}" destId="{93BB6FB3-0C9B-B64C-BB61-D7E370FE2828}" srcOrd="0" destOrd="0" presId="urn:microsoft.com/office/officeart/2005/8/layout/cycle6"/>
    <dgm:cxn modelId="{D61C99BC-D86C-DD44-8AF1-0F43132BB659}" type="parOf" srcId="{DD037640-71F5-49E8-AEB3-EBA81DAE9CFC}" destId="{636CAEEA-7D52-7344-86AE-793726F0E3AC}" srcOrd="3" destOrd="0" parTransId="{B22003BB-070C-A349-A005-49312A872233}" sibTransId="{2FA9766F-441E-1740-A6DF-2B16D9578B16}"/>
    <dgm:cxn modelId="{AEEE1CE5-182D-E84B-B35C-79B17385980E}" type="presOf" srcId="{DD037640-71F5-49E8-AEB3-EBA81DAE9CFC}" destId="{45F6710A-6792-BA4E-B7F0-AF298F91EAF3}" srcOrd="0" destOrd="0" presId="urn:microsoft.com/office/officeart/2005/8/layout/cycle6"/>
    <dgm:cxn modelId="{F44A13F0-27AD-5242-97BA-0531C3E15B6E}" type="presOf" srcId="{B050C984-8C6C-6746-926F-935BE7865520}" destId="{3FEBBC47-BF1E-9245-9AED-880098482A9B}" srcOrd="0" destOrd="0" presId="urn:microsoft.com/office/officeart/2005/8/layout/cycle6"/>
    <dgm:cxn modelId="{7AFA64FC-BDC3-A444-95FD-0AA912A4CEE8}" type="parOf" srcId="{DD037640-71F5-49E8-AEB3-EBA81DAE9CFC}" destId="{104626A2-828D-3741-9472-0D4C3F61FF82}" srcOrd="5" destOrd="0" parTransId="{8B067D1E-5F80-844E-BFDE-40BE53093AA6}" sibTransId="{152B08E1-A401-B44B-8A8F-FBE4D6CD9904}"/>
    <dgm:cxn modelId="{70B6A01C-6DE9-9244-8957-8C8F6E4EF249}" type="presParOf" srcId="{45F6710A-6792-BA4E-B7F0-AF298F91EAF3}" destId="{3E979B8D-C108-0C48-A441-E27AB0F639A5}" srcOrd="0" destOrd="0" presId="urn:microsoft.com/office/officeart/2005/8/layout/cycle6"/>
    <dgm:cxn modelId="{14DFB173-09C1-FB4B-9B2E-0DC9F6D5A13B}" type="presParOf" srcId="{45F6710A-6792-BA4E-B7F0-AF298F91EAF3}" destId="{3FC2A262-4BC0-834D-BDF1-E99F2719E978}" srcOrd="1" destOrd="0" presId="urn:microsoft.com/office/officeart/2005/8/layout/cycle6"/>
    <dgm:cxn modelId="{CCFC3656-D6C6-734D-A3F4-0FE25A265CF8}" type="presParOf" srcId="{45F6710A-6792-BA4E-B7F0-AF298F91EAF3}" destId="{C26A2E90-BCEA-664E-8905-0FB7195795EC}" srcOrd="2" destOrd="0" presId="urn:microsoft.com/office/officeart/2005/8/layout/cycle6"/>
    <dgm:cxn modelId="{759E5A5F-9C68-AE41-ADC8-B07C6FD0EB84}" type="presParOf" srcId="{45F6710A-6792-BA4E-B7F0-AF298F91EAF3}" destId="{3FEBBC47-BF1E-9245-9AED-880098482A9B}" srcOrd="3" destOrd="0" presId="urn:microsoft.com/office/officeart/2005/8/layout/cycle6"/>
    <dgm:cxn modelId="{8D3FB4EF-235E-BD40-8488-2417A338A04A}" type="presParOf" srcId="{45F6710A-6792-BA4E-B7F0-AF298F91EAF3}" destId="{07B9DC30-B71D-454E-87FA-C95F7CC6D32F}" srcOrd="4" destOrd="0" presId="urn:microsoft.com/office/officeart/2005/8/layout/cycle6"/>
    <dgm:cxn modelId="{5DE2AC68-1AB4-FA45-8852-F3CFBC81FD6E}" type="presParOf" srcId="{45F6710A-6792-BA4E-B7F0-AF298F91EAF3}" destId="{FDEAFDF8-7DC1-F04A-8B5C-2E8DA5F280AF}" srcOrd="5" destOrd="0" presId="urn:microsoft.com/office/officeart/2005/8/layout/cycle6"/>
    <dgm:cxn modelId="{264920A4-BE12-0147-9B70-DF7534086472}" type="presParOf" srcId="{45F6710A-6792-BA4E-B7F0-AF298F91EAF3}" destId="{649E28E5-C7E4-5945-AF6F-4E81613F1F6D}" srcOrd="6" destOrd="0" presId="urn:microsoft.com/office/officeart/2005/8/layout/cycle6"/>
    <dgm:cxn modelId="{1920BD7A-155D-6F4A-80BD-D9E55BCF023A}" type="presParOf" srcId="{45F6710A-6792-BA4E-B7F0-AF298F91EAF3}" destId="{8BA65EF8-1E79-3240-9666-034FE147FC26}" srcOrd="7" destOrd="0" presId="urn:microsoft.com/office/officeart/2005/8/layout/cycle6"/>
    <dgm:cxn modelId="{4BB4ED25-FA18-D44B-A32F-6D69F40F1E26}" type="presParOf" srcId="{45F6710A-6792-BA4E-B7F0-AF298F91EAF3}" destId="{1D7AD0BC-438C-6547-A557-157FEA9EDE01}" srcOrd="8" destOrd="0" presId="urn:microsoft.com/office/officeart/2005/8/layout/cycle6"/>
    <dgm:cxn modelId="{E2C6D046-CF3E-2247-8140-0D03391E4DB3}" type="presParOf" srcId="{45F6710A-6792-BA4E-B7F0-AF298F91EAF3}" destId="{24E04EA3-BD2A-0242-BDF3-2D70C1C386C4}" srcOrd="9" destOrd="0" presId="urn:microsoft.com/office/officeart/2005/8/layout/cycle6"/>
    <dgm:cxn modelId="{AAAC4A9C-CF1C-BF45-A71B-4C22D0B17BA5}" type="presParOf" srcId="{45F6710A-6792-BA4E-B7F0-AF298F91EAF3}" destId="{9CF401A1-D017-544E-9848-B9305FB75FA5}" srcOrd="10" destOrd="0" presId="urn:microsoft.com/office/officeart/2005/8/layout/cycle6"/>
    <dgm:cxn modelId="{C992817C-5977-574E-829B-D8CE93C566BB}" type="presParOf" srcId="{45F6710A-6792-BA4E-B7F0-AF298F91EAF3}" destId="{0BC63421-AFA2-294E-BFBD-97AA0D7FE796}" srcOrd="11" destOrd="0" presId="urn:microsoft.com/office/officeart/2005/8/layout/cycle6"/>
    <dgm:cxn modelId="{1CA5751B-5D71-CE42-A310-151D5C6BABC7}" type="presParOf" srcId="{45F6710A-6792-BA4E-B7F0-AF298F91EAF3}" destId="{A7FB8B65-8A69-D34B-B53B-82179059D353}" srcOrd="12" destOrd="0" presId="urn:microsoft.com/office/officeart/2005/8/layout/cycle6"/>
    <dgm:cxn modelId="{23BF6B91-4D41-EB48-B5EF-5B3C2571F20D}" type="presParOf" srcId="{45F6710A-6792-BA4E-B7F0-AF298F91EAF3}" destId="{A2CAF1C4-B2D0-9942-B0C8-165B3216C793}" srcOrd="13" destOrd="0" presId="urn:microsoft.com/office/officeart/2005/8/layout/cycle6"/>
    <dgm:cxn modelId="{171F70E2-8745-9044-94D4-8D70F1E60650}" type="presParOf" srcId="{45F6710A-6792-BA4E-B7F0-AF298F91EAF3}" destId="{E0208917-5171-404A-9955-BFBF99E776B0}" srcOrd="14" destOrd="0" presId="urn:microsoft.com/office/officeart/2005/8/layout/cycle6"/>
    <dgm:cxn modelId="{0E9C4F33-24D3-1C46-A42E-AABBA9168BFD}" type="presParOf" srcId="{45F6710A-6792-BA4E-B7F0-AF298F91EAF3}" destId="{CB341212-040D-9C45-A9FA-3F003528D560}" srcOrd="15" destOrd="0" presId="urn:microsoft.com/office/officeart/2005/8/layout/cycle6"/>
    <dgm:cxn modelId="{88BCF0DB-8893-1444-B8B2-C72A08EF2163}" type="presParOf" srcId="{45F6710A-6792-BA4E-B7F0-AF298F91EAF3}" destId="{1EEC50AE-7FDC-5E44-8BD6-AB29594A58C7}" srcOrd="16" destOrd="0" presId="urn:microsoft.com/office/officeart/2005/8/layout/cycle6"/>
    <dgm:cxn modelId="{A2FB6A9D-1D18-BD46-B465-CD95FF68EB58}" type="presParOf" srcId="{45F6710A-6792-BA4E-B7F0-AF298F91EAF3}" destId="{93BB6FB3-0C9B-B64C-BB61-D7E370FE282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59963952" name=""/>
      <dsp:cNvGrpSpPr/>
    </dsp:nvGrpSpPr>
    <dsp:grpSpPr bwMode="auto">
      <a:xfrm>
        <a:off x="0" y="0"/>
        <a:ext cx="6768752" cy="2525039"/>
        <a:chOff x="0" y="0"/>
        <a:chExt cx="6768752" cy="2525039"/>
      </a:xfrm>
    </dsp:grpSpPr>
    <dsp:sp modelId="{563E3570-459A-974B-BBD6-AE2BBC1F8D64}">
      <dsp:nvSpPr>
        <dsp:cNvPr id="0" name=""/>
        <dsp:cNvSpPr/>
      </dsp:nvSpPr>
      <dsp:spPr bwMode="auto">
        <a:xfrm rot="0" flipH="0" flipV="0">
          <a:off x="101825" y="0"/>
          <a:ext cx="2525039" cy="2525039"/>
        </a:xfrm>
        <a:prstGeom prst="ellipse">
          <a:avLst/>
        </a:prstGeom>
        <a:solidFill>
          <a:schemeClr val="accent4"/>
        </a:solidFill>
        <a:ln/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rgbClr val="000000"/>
        </a:effectRef>
        <a:fontRef idx="minor">
          <a:schemeClr val="tx1"/>
        </a:fontRef>
      </dsp:style>
      <dsp:txBody>
        <a:bodyPr vertOverflow="overflow" horzOverflow="overflow" vert="horz" wrap="square" lIns="138961" tIns="45720" rIns="138961" bIns="45720" numCol="1" spcCol="0" rtlCol="0" fromWordArt="0" anchor="ctr" anchorCtr="0" forceAA="0" upright="0" compatLnSpc="0"/>
        <a:p>
          <a:pPr algn="ctr">
            <a:lnSpc>
              <a:spcPct val="90000"/>
            </a:lnSpc>
            <a:defRPr/>
          </a:pPr>
          <a:r>
            <a:rPr lang="de-DE" b="1">
              <a:solidFill>
                <a:schemeClr val="bg1"/>
              </a:solidFill>
            </a:rPr>
            <a:t>Autonomie-fördernd</a:t>
          </a:r>
          <a:endParaRPr lang="en-US" b="1">
            <a:solidFill>
              <a:schemeClr val="bg1"/>
            </a:solidFill>
          </a:endParaRPr>
        </a:p>
      </dsp:txBody>
      <dsp:txXfrm rot="0">
        <a:off x="471608" y="369783"/>
        <a:ext cx="1785472" cy="1785472"/>
      </dsp:txXfrm>
    </dsp:sp>
    <dsp:sp modelId="{1D1EBF5E-AD3F-A746-AA7D-D9C861789CCD}">
      <dsp:nvSpPr>
        <dsp:cNvPr id="0" name=""/>
        <dsp:cNvSpPr/>
      </dsp:nvSpPr>
      <dsp:spPr bwMode="auto">
        <a:xfrm rot="0" flipH="0" flipV="0">
          <a:off x="1916116" y="0"/>
          <a:ext cx="2525039" cy="2525039"/>
        </a:xfrm>
        <a:prstGeom prst="ellipse">
          <a:avLst/>
        </a:prstGeom>
        <a:solidFill>
          <a:schemeClr val="accent6"/>
        </a:solidFill>
        <a:ln/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rgbClr val="000000"/>
        </a:effectRef>
        <a:fontRef idx="minor">
          <a:schemeClr val="tx1"/>
        </a:fontRef>
      </dsp:style>
      <dsp:txBody>
        <a:bodyPr vertOverflow="overflow" horzOverflow="overflow" vert="horz" wrap="square" lIns="138961" tIns="45720" rIns="138961" bIns="45720" numCol="1" spcCol="0" rtlCol="0" fromWordArt="0" anchor="ctr" anchorCtr="0" forceAA="0" upright="0" compatLnSpc="0"/>
        <a:p>
          <a:pPr algn="ctr">
            <a:lnSpc>
              <a:spcPct val="90000"/>
            </a:lnSpc>
            <a:defRPr/>
          </a:pPr>
          <a:r>
            <a:rPr lang="de-DE" b="1">
              <a:solidFill>
                <a:schemeClr val="bg1"/>
              </a:solidFill>
            </a:rPr>
            <a:t>Soziale Unterstützung</a:t>
          </a:r>
          <a:endParaRPr lang="en-US" b="1">
            <a:solidFill>
              <a:schemeClr val="bg1"/>
            </a:solidFill>
          </a:endParaRPr>
        </a:p>
      </dsp:txBody>
      <dsp:txXfrm rot="0">
        <a:off x="2285899" y="369783"/>
        <a:ext cx="1785472" cy="1785472"/>
      </dsp:txXfrm>
    </dsp:sp>
    <dsp:sp modelId="{DE51DCFE-C0EF-BC4A-8AFF-50D5C84A7E18}">
      <dsp:nvSpPr>
        <dsp:cNvPr id="0" name=""/>
        <dsp:cNvSpPr/>
      </dsp:nvSpPr>
      <dsp:spPr bwMode="auto">
        <a:xfrm rot="0" flipH="0" flipV="0">
          <a:off x="3936147" y="0"/>
          <a:ext cx="2525039" cy="2525039"/>
        </a:xfrm>
        <a:prstGeom prst="ellipse">
          <a:avLst/>
        </a:prstGeom>
        <a:solidFill>
          <a:schemeClr val="accent5">
            <a:lumMod val="75000"/>
          </a:schemeClr>
        </a:solidFill>
        <a:ln/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rgbClr val="000000"/>
        </a:effectRef>
        <a:fontRef idx="minor">
          <a:schemeClr val="tx1"/>
        </a:fontRef>
      </dsp:style>
      <dsp:txBody>
        <a:bodyPr vertOverflow="overflow" horzOverflow="overflow" vert="horz" wrap="square" lIns="138961" tIns="45720" rIns="138961" bIns="45720" numCol="1" spcCol="0" rtlCol="0" fromWordArt="0" anchor="ctr" anchorCtr="0" forceAA="0" upright="0" compatLnSpc="0"/>
        <a:p>
          <a:pPr algn="ctr">
            <a:lnSpc>
              <a:spcPct val="90000"/>
            </a:lnSpc>
            <a:defRPr/>
          </a:pPr>
          <a:r>
            <a:rPr lang="de-DE" b="1">
              <a:solidFill>
                <a:schemeClr val="bg1"/>
              </a:solidFill>
            </a:rPr>
            <a:t>Gefühl der Kompetenz</a:t>
          </a:r>
          <a:endParaRPr lang="en-US" b="1">
            <a:solidFill>
              <a:schemeClr val="bg1"/>
            </a:solidFill>
          </a:endParaRPr>
        </a:p>
      </dsp:txBody>
      <dsp:txXfrm rot="0">
        <a:off x="4305930" y="369783"/>
        <a:ext cx="1785472" cy="1785472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364194404" name=""/>
      <dsp:cNvGrpSpPr/>
    </dsp:nvGrpSpPr>
    <dsp:grpSpPr bwMode="auto">
      <a:xfrm>
        <a:off x="0" y="0"/>
        <a:ext cx="6547808" cy="2477461"/>
        <a:chOff x="0" y="0"/>
        <a:chExt cx="6547808" cy="2477461"/>
      </a:xfrm>
    </dsp:grpSpPr>
    <dsp:sp modelId="{563E3570-459A-974B-BBD6-AE2BBC1F8D64}">
      <dsp:nvSpPr>
        <dsp:cNvPr id="0" name=""/>
        <dsp:cNvSpPr/>
      </dsp:nvSpPr>
      <dsp:spPr bwMode="auto">
        <a:xfrm rot="0" flipH="0" flipV="0">
          <a:off x="2035173" y="0"/>
          <a:ext cx="2477461" cy="2477461"/>
        </a:xfrm>
        <a:prstGeom prst="ellipse">
          <a:avLst/>
        </a:prstGeom>
        <a:solidFill>
          <a:schemeClr val="accent1"/>
        </a:solidFill>
        <a:ln/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rgbClr val="000000"/>
        </a:effectRef>
        <a:fontRef idx="minor">
          <a:schemeClr val="tx1"/>
        </a:fontRef>
      </dsp:style>
      <dsp:txBody>
        <a:bodyPr vertOverflow="overflow" horzOverflow="overflow" vert="horz" wrap="square" lIns="136342" tIns="45720" rIns="136342" bIns="45720" numCol="1" spcCol="0" rtlCol="0" fromWordArt="0" anchor="ctr" anchorCtr="0" forceAA="0" upright="0" compatLnSpc="0"/>
        <a:p>
          <a:pPr algn="ctr">
            <a:lnSpc>
              <a:spcPct val="90000"/>
            </a:lnSpc>
            <a:defRPr/>
          </a:pPr>
          <a:r>
            <a:rPr lang="de-DE" b="1">
              <a:solidFill>
                <a:schemeClr val="bg1"/>
              </a:solidFill>
            </a:rPr>
            <a:t>Aufgaben-Orientierung</a:t>
          </a:r>
          <a:endParaRPr lang="en-US" b="1">
            <a:solidFill>
              <a:schemeClr val="bg1"/>
            </a:solidFill>
          </a:endParaRPr>
        </a:p>
      </dsp:txBody>
      <dsp:txXfrm rot="0">
        <a:off x="2397989" y="362815"/>
        <a:ext cx="1751829" cy="1751829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851645980" name=""/>
      <dsp:cNvGrpSpPr/>
    </dsp:nvGrpSpPr>
    <dsp:grpSpPr bwMode="auto">
      <a:xfrm>
        <a:off x="0" y="0"/>
        <a:ext cx="6408420" cy="4968551"/>
        <a:chOff x="0" y="0"/>
        <a:chExt cx="6408420" cy="4968551"/>
      </a:xfrm>
    </dsp:grpSpPr>
    <dsp:sp modelId="{3E979B8D-C108-0C48-A441-E27AB0F639A5}">
      <dsp:nvSpPr>
        <dsp:cNvPr id="0" name=""/>
        <dsp:cNvSpPr/>
      </dsp:nvSpPr>
      <dsp:spPr bwMode="auto">
        <a:xfrm rot="0" flipH="0" flipV="0">
          <a:off x="2502351" y="0"/>
          <a:ext cx="1339392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Aufgabe</a:t>
          </a:r>
          <a:endParaRPr lang="en-US" sz="1400" b="1"/>
        </a:p>
      </dsp:txBody>
      <dsp:txXfrm rot="0">
        <a:off x="2544851" y="42499"/>
        <a:ext cx="1254393" cy="785606"/>
      </dsp:txXfrm>
    </dsp:sp>
    <dsp:sp modelId="{C26A2E90-BCEA-664E-8905-0FB7195795EC}">
      <dsp:nvSpPr>
        <dsp:cNvPr id="1851645981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2727276" y="115531"/>
              </a:moveTo>
              <a:arcTo wR="2048972" hR="2048972" stAng="17359935" swAng="1498699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FEBBC47-BF1E-9245-9AED-880098482A9B}">
      <dsp:nvSpPr>
        <dsp:cNvPr id="0" name=""/>
        <dsp:cNvSpPr/>
      </dsp:nvSpPr>
      <dsp:spPr bwMode="auto">
        <a:xfrm rot="0" flipH="0" flipV="0">
          <a:off x="4276814" y="1024486"/>
          <a:ext cx="1339392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Autonomie</a:t>
          </a:r>
          <a:endParaRPr lang="en-US" sz="1400" b="1"/>
        </a:p>
      </dsp:txBody>
      <dsp:txXfrm rot="0">
        <a:off x="4319313" y="1066985"/>
        <a:ext cx="1254393" cy="785606"/>
      </dsp:txXfrm>
    </dsp:sp>
    <dsp:sp modelId="{FDEAFDF8-7DC1-F04A-8B5C-2E8DA5F280AF}">
      <dsp:nvSpPr>
        <dsp:cNvPr id="1851645982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4014811" y="1471246"/>
              </a:moveTo>
              <a:arcTo wR="2048972" hR="2048972" stAng="20617370" swAng="1965258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49E28E5-C7E4-5945-AF6F-4E81613F1F6D}">
      <dsp:nvSpPr>
        <dsp:cNvPr id="0" name=""/>
        <dsp:cNvSpPr/>
      </dsp:nvSpPr>
      <dsp:spPr bwMode="auto">
        <a:xfrm rot="0" flipH="0" flipV="0">
          <a:off x="4212489" y="3073459"/>
          <a:ext cx="1468041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Anerkennung/</a:t>
          </a:r>
          <a:endParaRPr b="1"/>
        </a:p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Wahrnehmung</a:t>
          </a:r>
          <a:endParaRPr lang="en-US" sz="1400" b="1"/>
        </a:p>
      </dsp:txBody>
      <dsp:txXfrm rot="0">
        <a:off x="4254989" y="3115958"/>
        <a:ext cx="1383042" cy="785606"/>
      </dsp:txXfrm>
    </dsp:sp>
    <dsp:sp modelId="{1D7AD0BC-438C-6547-A557-157FEA9EDE01}">
      <dsp:nvSpPr>
        <dsp:cNvPr id="1851645983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3480277" y="3515143"/>
              </a:moveTo>
              <a:arcTo wR="2048972" hR="2048972" stAng="2741365" swAng="1498699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4E04EA3-BD2A-0242-BDF3-2D70C1C386C4}">
      <dsp:nvSpPr>
        <dsp:cNvPr id="0" name=""/>
        <dsp:cNvSpPr/>
      </dsp:nvSpPr>
      <dsp:spPr bwMode="auto">
        <a:xfrm rot="0" flipH="0" flipV="0">
          <a:off x="2502351" y="4097945"/>
          <a:ext cx="1339392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Gruppen-zusammen-setzung</a:t>
          </a:r>
          <a:endParaRPr lang="en-US" sz="1400" b="1"/>
        </a:p>
      </dsp:txBody>
      <dsp:txXfrm rot="0">
        <a:off x="2544851" y="4140445"/>
        <a:ext cx="1254393" cy="785606"/>
      </dsp:txXfrm>
    </dsp:sp>
    <dsp:sp modelId="{0BC63421-AFA2-294E-BFBD-97AA0D7FE796}">
      <dsp:nvSpPr>
        <dsp:cNvPr id="1851645984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1370669" y="3982413"/>
              </a:moveTo>
              <a:arcTo wR="2048972" hR="2048972" stAng="6559935" swAng="1498699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7FB8B65-8A69-D34B-B53B-82179059D353}">
      <dsp:nvSpPr>
        <dsp:cNvPr id="0" name=""/>
        <dsp:cNvSpPr/>
      </dsp:nvSpPr>
      <dsp:spPr bwMode="auto">
        <a:xfrm rot="0" flipH="0" flipV="0">
          <a:off x="727888" y="3073459"/>
          <a:ext cx="1339392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Bewertung</a:t>
          </a:r>
          <a:endParaRPr lang="en-US" sz="1400" b="1"/>
        </a:p>
      </dsp:txBody>
      <dsp:txXfrm rot="0">
        <a:off x="770388" y="3115958"/>
        <a:ext cx="1254393" cy="785606"/>
      </dsp:txXfrm>
    </dsp:sp>
    <dsp:sp modelId="{E0208917-5171-404A-9955-BFBF99E776B0}">
      <dsp:nvSpPr>
        <dsp:cNvPr id="1851645985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83134" y="2626699"/>
              </a:moveTo>
              <a:arcTo wR="2048972" hR="2048972" stAng="9817370" swAng="1965258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B341212-040D-9C45-A9FA-3F003528D560}">
      <dsp:nvSpPr>
        <dsp:cNvPr id="0" name=""/>
        <dsp:cNvSpPr/>
      </dsp:nvSpPr>
      <dsp:spPr bwMode="auto">
        <a:xfrm rot="0" flipH="0" flipV="0">
          <a:off x="727888" y="1024486"/>
          <a:ext cx="1339392" cy="870605"/>
        </a:xfrm>
        <a:prstGeom prst="roundRect">
          <a:avLst>
            <a:gd name="adj" fmla="val 16667"/>
          </a:avLst>
        </a:prstGeom>
        <a:ln/>
      </dsp:spPr>
      <dsp:style>
        <a:lnRef idx="2">
          <a:schemeClr val="lt1"/>
        </a:lnRef>
        <a:fillRef idx="1">
          <a:schemeClr val="accent2"/>
        </a:fillRef>
        <a:effectRef idx="0">
          <a:srgbClr val="000000"/>
        </a:effectRef>
        <a:fontRef idx="minor">
          <a:schemeClr val="lt1"/>
        </a:fontRef>
      </dsp:style>
      <dsp:txBody>
        <a:bodyPr vertOverflow="overflow" horzOverflow="overflow" vert="horz" wrap="square" lIns="53339" tIns="53339" rIns="53339" bIns="53339" numCol="1" spcCol="0" rtlCol="0" fromWordArt="0" anchor="ctr" anchorCtr="0" forceAA="0" upright="0" compatLnSpc="0"/>
        <a:p>
          <a:pPr marL="0" indent="0" algn="ctr">
            <a:lnSpc>
              <a:spcPct val="90000"/>
            </a:lnSpc>
            <a:spcAft>
              <a:spcPts val="587"/>
            </a:spcAft>
            <a:defRPr/>
          </a:pPr>
          <a:r>
            <a:rPr lang="de-DE" sz="1400" b="1"/>
            <a:t>Zeit</a:t>
          </a:r>
          <a:endParaRPr lang="en-US" sz="1400" b="1"/>
        </a:p>
      </dsp:txBody>
      <dsp:txXfrm rot="0">
        <a:off x="770388" y="1066985"/>
        <a:ext cx="1254393" cy="785606"/>
      </dsp:txXfrm>
    </dsp:sp>
    <dsp:sp modelId="{93BB6FB3-0C9B-B64C-BB61-D7E370FE2828}">
      <dsp:nvSpPr>
        <dsp:cNvPr id="1851645986" name=""/>
        <dsp:cNvSpPr/>
      </dsp:nvSpPr>
      <dsp:spPr bwMode="auto">
        <a:xfrm rot="0" flipH="0" flipV="0">
          <a:off x="1123074" y="435302"/>
          <a:ext cx="4097945" cy="4097945"/>
        </a:xfrm>
        <a:custGeom>
          <a:avLst/>
          <a:gdLst/>
          <a:ahLst/>
          <a:cxnLst/>
          <a:rect l="0" t="0" r="r" b="b"/>
          <a:pathLst>
            <a:path fill="norm" stroke="1" extrusionOk="0">
              <a:moveTo>
                <a:pt x="617668" y="582802"/>
              </a:moveTo>
              <a:arcTo wR="2048972" hR="2048972" stAng="13541365" swAng="1498699"/>
            </a:path>
          </a:pathLst>
        </a:custGeom>
        <a:ln/>
      </dsp:spPr>
      <dsp:style>
        <a:lnRef idx="1">
          <a:schemeClr val="accent2"/>
        </a:lnRef>
        <a:fillRef idx="0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 type="node">
          <dgm:prSet phldr="1"/>
        </dgm:pt>
        <dgm:pt modelId="2" type="node">
          <dgm:prSet phldr="1"/>
        </dgm:pt>
        <dgm:pt modelId="3" type="node">
          <dgm:prSet phldr="1"/>
        </dgm:pt>
        <dgm:pt modelId="4" type="node">
          <dgm:prSet phldr="1"/>
        </dgm:pt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sampData>
  <dgm:styleData>
    <dgm:dataModel>
      <dgm:ptLst>
        <dgm:pt modelId="0" type="doc"/>
        <dgm:pt modelId="1" type="node"/>
        <dgm:pt modelId="2" type="node"/>
      </dgm:ptLst>
      <dgm:cxnLst>
        <dgm:cxn modelId="3" type="parOf" srcId="0" destId="1" srcOrd="0" destOrd="0"/>
        <dgm:cxn modelId="4" type="parOf" srcId="0" destId="2" srcOrd="1" destOrd="0"/>
      </dgm:cxnLst>
      <dgm:bg/>
      <dgm:whole/>
    </dgm:dataModel>
  </dgm:styleData>
  <dgm:clrData>
    <dgm:dataModel>
      <dgm:ptLst>
        <dgm:pt modelId="0" type="doc"/>
        <dgm:pt modelId="1" type="node"/>
        <dgm:pt modelId="2" type="node"/>
        <dgm:pt modelId="3" type="node"/>
        <dgm:pt modelId="4" type="node"/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rot="0.000000" type="none" r:blip="" blipPhldr="0" lkTxEntry="0" zOrderOff="0" hideGeom="0">
      <dgm:adjLst/>
    </dgm:shape>
    <dgm:presOf/>
    <dgm:constrLst>
      <dgm:constr type="w" for="ch" ptType="node" refPtType="all" refType="w" refFor="self" op="none" fact="1.000000" val="0"/>
      <dgm:constr type="h" for="ch" ptType="node" refPtType="node" refType="w" refFor="ch" op="none" fact="1.000000" val="0"/>
      <dgm:constr type="w" for="ch" forName="space" ptType="all" refPtType="node" refType="w" refFor="ch" op="none" fact="-0.200000" val="0"/>
      <dgm:constr type="primFontSz" for="ch" ptType="node" refPtType="all" refType="none" refFor="self" op="equ" fact="1.000000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rot="0.000000" type="ellipse" r:blip="" blipPhldr="0" lkTxEntry="0" zOrderOff="0" hideGeom="0">
          <dgm:adjLst/>
        </dgm:shape>
        <dgm:presOf axis="desOrSelf" ptType="node"/>
        <dgm:constrLst>
          <dgm:constr type="tMarg" for="self" ptType="all" refPtType="all" refType="primFontSz" refFor="self" op="none" fact="0.100000" val="0"/>
          <dgm:constr type="bMarg" for="self" ptType="all" refPtType="all" refType="primFontSz" refFor="self" op="none" fact="0.100000" val="0"/>
          <dgm:constr type="lMarg" for="self" ptType="all" refPtType="all" refType="w" refFor="self" op="none" fact="0.156000" val="0"/>
          <dgm:constr type="rMarg" for="self" ptType="all" refPtType="all" refType="w" refFor="self" op="none" fact="0.156000" val="0"/>
        </dgm:constrLst>
        <dgm:ruleLst>
          <dgm:rule type="primFontSz" for="self" ptType="all" val="5" fact="NaN" max="NaN"/>
        </dgm:ruleLst>
      </dgm:layoutNode>
      <dgm:forEach name="Name6" axis="followSib" ptType="sibTrans" cnt="1">
        <dgm:layoutNode name="space">
          <dgm:alg type="sp"/>
          <dgm:shape rot="0.000000" type="none" r:blip="" blipPhldr="0" lkTxEntry="0" zOrderOff="0" hideGeom="0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 type="node">
          <dgm:prSet phldr="1"/>
        </dgm:pt>
        <dgm:pt modelId="2" type="node">
          <dgm:prSet phldr="1"/>
        </dgm:pt>
        <dgm:pt modelId="3" type="node">
          <dgm:prSet phldr="1"/>
        </dgm:pt>
        <dgm:pt modelId="4" type="node">
          <dgm:prSet phldr="1"/>
        </dgm:pt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sampData>
  <dgm:styleData>
    <dgm:dataModel>
      <dgm:ptLst>
        <dgm:pt modelId="0" type="doc"/>
        <dgm:pt modelId="1" type="node"/>
        <dgm:pt modelId="2" type="node"/>
      </dgm:ptLst>
      <dgm:cxnLst>
        <dgm:cxn modelId="3" type="parOf" srcId="0" destId="1" srcOrd="0" destOrd="0"/>
        <dgm:cxn modelId="4" type="parOf" srcId="0" destId="2" srcOrd="1" destOrd="0"/>
      </dgm:cxnLst>
      <dgm:bg/>
      <dgm:whole/>
    </dgm:dataModel>
  </dgm:styleData>
  <dgm:clrData>
    <dgm:dataModel>
      <dgm:ptLst>
        <dgm:pt modelId="0" type="doc"/>
        <dgm:pt modelId="1" type="node"/>
        <dgm:pt modelId="2" type="node"/>
        <dgm:pt modelId="3" type="node"/>
        <dgm:pt modelId="4" type="node"/>
      </dgm:ptLst>
      <dgm:cxnLst>
        <dgm:cxn modelId="5" type="parOf" srcId="0" destId="1" srcOrd="0" destOrd="0"/>
        <dgm:cxn modelId="6" type="parOf" srcId="0" destId="2" srcOrd="1" destOrd="0"/>
        <dgm:cxn modelId="7" type="parOf" srcId="0" destId="3" srcOrd="2" destOrd="0"/>
        <dgm:cxn modelId="8" type="parOf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rot="0.000000" type="none" r:blip="" blipPhldr="0" lkTxEntry="0" zOrderOff="0" hideGeom="0">
      <dgm:adjLst/>
    </dgm:shape>
    <dgm:presOf/>
    <dgm:constrLst>
      <dgm:constr type="w" for="ch" ptType="node" refPtType="all" refType="w" refFor="self" op="none" fact="1.000000" val="0"/>
      <dgm:constr type="h" for="ch" ptType="node" refPtType="node" refType="w" refFor="ch" op="none" fact="1.000000" val="0"/>
      <dgm:constr type="w" for="ch" forName="space" ptType="all" refPtType="node" refType="w" refFor="ch" op="none" fact="-0.200000" val="0"/>
      <dgm:constr type="primFontSz" for="ch" ptType="node" refPtType="all" refType="none" refFor="self" op="equ" fact="1.000000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rot="0.000000" type="ellipse" r:blip="" blipPhldr="0" lkTxEntry="0" zOrderOff="0" hideGeom="0">
          <dgm:adjLst/>
        </dgm:shape>
        <dgm:presOf axis="desOrSelf" ptType="node"/>
        <dgm:constrLst>
          <dgm:constr type="tMarg" for="self" ptType="all" refPtType="all" refType="primFontSz" refFor="self" op="none" fact="0.100000" val="0"/>
          <dgm:constr type="bMarg" for="self" ptType="all" refPtType="all" refType="primFontSz" refFor="self" op="none" fact="0.100000" val="0"/>
          <dgm:constr type="lMarg" for="self" ptType="all" refPtType="all" refType="w" refFor="self" op="none" fact="0.156000" val="0"/>
          <dgm:constr type="rMarg" for="self" ptType="all" refPtType="all" refType="w" refFor="self" op="none" fact="0.156000" val="0"/>
        </dgm:constrLst>
        <dgm:ruleLst>
          <dgm:rule type="primFontSz" for="self" ptType="all" val="5" fact="NaN" max="NaN"/>
        </dgm:ruleLst>
      </dgm:layoutNode>
      <dgm:forEach name="Name6" axis="followSib" ptType="sibTrans" cnt="1">
        <dgm:layoutNode name="space">
          <dgm:alg type="sp"/>
          <dgm:shape rot="0.000000" type="none" r:blip="" blipPhldr="0" lkTxEntry="0" zOrderOff="0" hideGeom="0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 type="node">
          <dgm:prSet phldr="1"/>
        </dgm:pt>
        <dgm:pt modelId="2" type="node">
          <dgm:prSet phldr="1"/>
        </dgm:pt>
        <dgm:pt modelId="3" type="node">
          <dgm:prSet phldr="1"/>
        </dgm:pt>
        <dgm:pt modelId="4" type="node">
          <dgm:prSet phldr="1"/>
        </dgm:pt>
        <dgm:pt modelId="5" type="node">
          <dgm:prSet phldr="1"/>
        </dgm:pt>
      </dgm:ptLst>
      <dgm:cxnLst>
        <dgm:cxn modelId="6" type="parOf" srcId="0" destId="1" srcOrd="0" destOrd="0"/>
        <dgm:cxn modelId="7" type="parOf" srcId="0" destId="2" srcOrd="1" destOrd="0"/>
        <dgm:cxn modelId="8" type="parOf" srcId="0" destId="3" srcOrd="2" destOrd="0"/>
        <dgm:cxn modelId="9" type="parOf" srcId="0" destId="4" srcOrd="3" destOrd="0"/>
        <dgm:cxn modelId="10" type="parOf" srcId="0" destId="5" srcOrd="4" destOrd="0"/>
      </dgm:cxnLst>
      <dgm:bg/>
      <dgm:whole/>
    </dgm:dataModel>
  </dgm:sampData>
  <dgm:styleData>
    <dgm:dataModel>
      <dgm:ptLst>
        <dgm:pt modelId="0" type="doc"/>
        <dgm:pt modelId="1" type="node"/>
        <dgm:pt modelId="2" type="node"/>
        <dgm:pt modelId="3" type="node"/>
      </dgm:ptLst>
      <dgm:cxnLst>
        <dgm:cxn modelId="4" type="parOf" srcId="0" destId="1" srcOrd="0" destOrd="0"/>
        <dgm:cxn modelId="5" type="parOf" srcId="0" destId="2" srcOrd="1" destOrd="0"/>
        <dgm:cxn modelId="6" type="parOf" srcId="0" destId="3" srcOrd="2" destOrd="0"/>
      </dgm:cxnLst>
      <dgm:bg/>
      <dgm:whole/>
    </dgm:dataModel>
  </dgm:styleData>
  <dgm:clrData>
    <dgm:dataModel>
      <dgm:ptLst>
        <dgm:pt modelId="0" type="doc"/>
        <dgm:pt modelId="1" type="node"/>
        <dgm:pt modelId="2" type="node"/>
        <dgm:pt modelId="3" type="node"/>
        <dgm:pt modelId="4" type="node"/>
        <dgm:pt modelId="5" type="node"/>
        <dgm:pt modelId="6" type="node"/>
      </dgm:ptLst>
      <dgm:cxnLst>
        <dgm:cxn modelId="7" type="parOf" srcId="0" destId="1" srcOrd="0" destOrd="0"/>
        <dgm:cxn modelId="8" type="parOf" srcId="0" destId="2" srcOrd="1" destOrd="0"/>
        <dgm:cxn modelId="9" type="parOf" srcId="0" destId="3" srcOrd="2" destOrd="0"/>
        <dgm:cxn modelId="10" type="parOf" srcId="0" destId="4" srcOrd="3" destOrd="0"/>
        <dgm:cxn modelId="11" type="parOf" srcId="0" destId="5" srcOrd="4" destOrd="0"/>
        <dgm:cxn modelId="12" type="parOf" srcId="0" destId="6" srcOrd="5" destOrd="0"/>
      </dgm:cxnLst>
      <dgm:bg/>
      <dgm:whole/>
    </dgm:dataModel>
  </dgm:clrData>
  <dgm:layoutNode name="cycle">
    <dgm:varLst>
      <dgm:dir val="norm"/>
      <dgm:resizeHandles val="exact"/>
    </dgm:varLst>
    <dgm:choose name="Name0">
      <dgm:if name="Name1" func="var" arg="dir" op="equ" val="norm">
        <dgm:choose name="Name2">
          <dgm:if name="Name3" axis="ch" ptType="node" func="cnt" arg="none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arg="none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ot="0.000000" type="none" r:blip="" blipPhldr="0" lkTxEntry="0" zOrderOff="0" hideGeom="0">
      <dgm:adjLst/>
    </dgm:shape>
    <dgm:presOf/>
    <dgm:choose name="Name9">
      <dgm:if name="Name10" func="var" arg="dir" op="equ" val="norm">
        <dgm:constrLst>
          <dgm:constr type="w" for="ch" forName="node" ptType="all" refPtType="all" refType="w" refFor="self" op="none" fact="1.000000" val="0"/>
          <dgm:constr type="w" for="ch" ptType="sibTrans" refPtType="all" refType="w" refFor="ch" refForName="node" op="equ" fact="0.300000" val="0"/>
          <dgm:constr type="diam" for="ch" ptType="sibTrans" refPtType="all" refType="diam" refFor="self" op="equ" fact="1.000000" val="0"/>
          <dgm:constr type="sibSp" for="self" ptType="all" refPtType="all" refType="w" refFor="ch" refForName="node" op="equ" fact="0.150000" val="0"/>
          <dgm:constr type="w" for="ch" forName="spNode" ptType="all" refPtType="all" refType="sibSp" refFor="self" op="none" fact="1.600000" val="0"/>
          <dgm:constr type="primFontSz" for="ch" forName="node" ptType="all" refPtType="all" refType="none" refFor="self" op="equ" fact="1.000000" val="65"/>
        </dgm:constrLst>
      </dgm:if>
      <dgm:else name="Name11">
        <dgm:constrLst>
          <dgm:constr type="w" for="ch" forName="node" ptType="all" refPtType="all" refType="w" refFor="self" op="none" fact="1.000000" val="0"/>
          <dgm:constr type="w" for="ch" ptType="sibTrans" refPtType="all" refType="w" refFor="ch" refForName="node" op="equ" fact="0.300000" val="0"/>
          <dgm:constr type="diam" for="ch" ptType="sibTrans" refPtType="all" refType="diam" refFor="self" op="equ" fact="-1.000000" val="0"/>
          <dgm:constr type="sibSp" for="self" ptType="all" refPtType="all" refType="w" refFor="ch" refForName="node" op="equ" fact="0.150000" val="0"/>
          <dgm:constr type="w" for="ch" forName="spNode" ptType="all" refPtType="all" refType="sibSp" refFor="self" op="none" fact="1.600000" val="0"/>
          <dgm:constr type="primFontSz" for="ch" forName="node" ptType="all" refPtType="all" refType="none" refFor="self" op="equ" fact="1.000000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rot="0.000000" type="roundRect" r:blip="" blipPhldr="0" lkTxEntry="0" zOrderOff="0" hideGeom="0">
          <dgm:adjLst/>
        </dgm:shape>
        <dgm:presOf axis="desOrSelf" ptType="node"/>
        <dgm:constrLst>
          <dgm:constr type="h" for="self" ptType="all" refPtType="all" refType="w" refFor="self" op="none" fact="0.650000" val="0"/>
          <dgm:constr type="tMarg" for="self" ptType="all" refPtType="all" refType="primFontSz" refFor="self" op="none" fact="0.300000" val="0"/>
          <dgm:constr type="bMarg" for="self" ptType="all" refPtType="all" refType="primFontSz" refFor="self" op="none" fact="0.300000" val="0"/>
          <dgm:constr type="lMarg" for="self" ptType="all" refPtType="all" refType="primFontSz" refFor="self" op="none" fact="0.300000" val="0"/>
          <dgm:constr type="rMarg" for="self" ptType="all" refPtType="all" refType="primFontSz" refFor="self" op="none" fact="0.300000" val="0"/>
        </dgm:constrLst>
        <dgm:ruleLst>
          <dgm:rule type="primFontSz" for="self" ptType="all" val="5" fact="NaN" max="NaN"/>
        </dgm:ruleLst>
      </dgm:layoutNode>
      <dgm:choose name="Name13">
        <dgm:if name="Name14" axis="par ch" ptType="doc node" func="cnt" arg="none" op="gt" val="1">
          <dgm:layoutNode name="spNode">
            <dgm:alg type="sp"/>
            <dgm:shape rot="0.000000" type="none" r:blip="" blipPhldr="0" lkTxEntry="0" zOrderOff="0" hideGeom="0">
              <dgm:adjLst/>
            </dgm:shape>
            <dgm:presOf/>
            <dgm:constrLst>
              <dgm:constr type="h" for="self" ptType="all" refPtType="all" refType="w" refFor="self" op="none" fact="1.000000" val="0"/>
            </dgm:constrLst>
            <dgm:ruleLst/>
          </dgm:layoutNode>
          <dgm:forEach name="Name15" axis="followSib" ptType="sibTrans" cnt="1" hideLastTrans="0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rot="0.000000" type="conn" r:blip="" blipPhldr="0" lkTxEntry="0" zOrderOff="0" hideGeom="0">
                <dgm:adjLst/>
              </dgm:shape>
              <dgm:presOf axis="self"/>
              <dgm:constrLst>
                <dgm:constr type="h" for="self" ptType="all" refPtType="all" refType="w" refFor="self" op="none" fact="0.650000" val="0"/>
                <dgm:constr type="connDist" for="self" ptType="all" refPtType="all" refType="none" refFor="self" op="none" fact="1.000000" val="0"/>
                <dgm:constr type="begPad" for="self" ptType="all" refPtType="all" refType="connDist" refFor="self" op="none" fact="0.010000" val="0"/>
                <dgm:constr type="endPad" for="self" ptType="all" refPtType="all" refType="connDist" refFor="self" op="none" fact="0.010000" val="0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4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4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D2301A-06E7-2B4A-A0FC-C2CC955356B5}" type="datetimeFigureOut">
              <a:rPr lang="de-DE"/>
              <a:t>03.02.25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2" tIns="47227" rIns="94452" bIns="47227" rtlCol="0" anchor="ctr"/>
          <a:lstStyle/>
          <a:p>
            <a:pPr lvl="0"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452" tIns="47227" rIns="94452" bIns="47227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4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4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/>
          </a:bodyPr>
          <a:lstStyle>
            <a:lvl1pPr algn="r">
              <a:defRPr sz="1200"/>
            </a:lvl1pPr>
          </a:lstStyle>
          <a:p>
            <a:pPr>
              <a:defRPr/>
            </a:pPr>
            <a:fld id="{49FD57DB-21CF-714F-924E-E571FBD77AF4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 algn="l">
              <a:buFont typeface="Wingdings"/>
              <a:buChar char="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Begrüßung der Teilnehmenden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l">
              <a:buFont typeface="Wingdings"/>
              <a:buChar char="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Inhalte/Ziele des Workshops beschreiben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Reflexion zur Umsetzung eines Empowerment-stärkenden Trainingsklimas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Vorteile des Empowerment-stärkenden Trainingsklimas in der Praxis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Verankerung einer Präventionskultur im Sportverein durch die Nutzung des Empowerment-stärkenden Trainingsklimas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l">
              <a:buFont typeface="Wingdings"/>
              <a:buChar char="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Optional: Namensschilder aufstellen lassen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l">
              <a:buFont typeface="Wingdings"/>
              <a:buChar char=""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Optional: Erwartungen an den Workshop abfragen, z.B. mithilfe von Moderationskärtchen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</a:t>
            </a:fld>
            <a:endParaRPr lang="de-DE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/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„Gamechanger“.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10</a:t>
            </a:fld>
            <a:endParaRPr lang="de-DE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/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„Gamechanger“.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11</a:t>
            </a:fld>
            <a:endParaRPr lang="de-DE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In den Wochen &amp; Monaten seit dem letzten Workshop hatten die Trainer*innen Gelegenheit, die Empowerment-Bereiche im Training zu berücksichtigen und somit mehr auf Empowerment-stärkendes Klima zu achten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In Kleingruppen aufteilen, 3-5 Trainer*innen pro Gruppe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Die Teilnehmer*innen sollen sich untereinander austauschen, inwiefern sie die Empowerment-Bereiche umgesetzt haben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 i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</a:t>
            </a:r>
            <a:endParaRPr sz="1800" b="1" i="1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Sie können die Übung an die Gruppe anpassen und eine andere Gruppenarbeitsform nutzen, z.B. Arbeit mit der Gesamtgruppe, in Zweiergruppen, Mischform</a:t>
            </a:r>
            <a:r>
              <a:rPr sz="2800"/>
              <a:t>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12</a:t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Die Teilnehmenden sollen in Kleingruppen jeden der Empowerment-Bereiche im Hinblick auf die vergangene Praxisphase diskutieren.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Dazu können die Handouts zu den Empowerment-Bereichen erneut verwendet werden.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Obige Leitfragen können zur Unterstützung der Diskussion/Reflexion eingeblendet bleiben während der Gruppenarbeit.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Wählen Sie dazu einige passende Fragen aus; Alternativvorschläge: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Wie gut sind die Trainingseinheiten insgesamt gelungen?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Wie reagierte die Sportgruppe auf bestimmte Veränderungen?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Wie ging es mir selbst mit dem veränderten Trainingsklima? (Eigene Wahrnehmung, Emotionen, Schwierigkeiten)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Gab es Situationen, wo das Klima Empowerment-schwächend war? Warum?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Sie können zusätzlich Moderationskarten mit den sechs Empowerment-Bereichen beschriften und aufhängen (zur Visualisierung, siehe Zusatzmaterial Empowerment Karten)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sz="1800" b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13</a:t>
            </a:fld>
            <a:endParaRPr lang="de-DE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 i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</a:t>
            </a:r>
            <a:endParaRPr sz="1800" b="1" i="1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Um die Ergebnispräsentation zu unterstützen, können Sie den Trainer*innen diesen Arbeitsauftrag gegen Ende der Gruppendiskussion anzeigen. Entfernen Sie ggf. einige der Punkte.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Dies erleichtert den Teilnehmenden das Zusammenstellen zentraler Erkenntnisse.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Alternativ können Sie für die Ergebnispräsentation auch die vorhergehende Folie (Fragen für die Gruppenarbeit) oder die folgende Folie (Fazit zur Gruppenarbeit) nutzen und die Trainer*innen etwas freier formulieren lassen.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14</a:t>
            </a:fld>
            <a:endParaRPr lang="de-DE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An dieser Stelle erfolgt die Ergebnispräsentation und Ergebnissicherung.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Notieren Sie zentrale Aspekte auf Flipchart/Tafel/Moderationskarten.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Fassen Sie an dieser Stelle nochmals die gewonnenen Erkenntnisse der Teilnehmenden zusammen.</a:t>
            </a:r>
            <a:r>
              <a:rPr sz="2800"/>
              <a:t>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15</a:t>
            </a:fld>
            <a:endParaRPr lang="de-DE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Als letzte Aufgabe sollen die Trainer*innen erarbeiten, wie das Gelernte dauerhaft im Verein umgesetzt werden könnte.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Leiten Sie die Aufgabe mit ausgewählten Fragen ein: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Die Teilnehmenden sollen erarbeiten, wie die Themen Empowerment-Klima, Prävention interpersonaler Gewalt, Kinderschutz dauerhaft beibehalten und weiterentwickelt werden können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Erarbeiten, welche Maßnahmen von den Trainer*innen selbst umgesetzt werden könnten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Erarbeiten, inwiefern der Verein unterstützten könnte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Herausarbeiten, was noch fehlt (Wissen, Methoden, Personaleinsatz) und dazu passende Lösungen erarbeiten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Herausarbeiten, dass die Trainer*innen Eigenverantwortung für das Trainingsklima übernehmen können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Am Ende sollen erneut Ziele formuliert werden, die in einem absehbaren Zeitraum umgesetzt werden können (z.B. innerhalb von 6 Monaten, ist jedoch frei wählbar.)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Auf den folgenden Folien werden die Arbeitsaufträge und Leitfragen formuliert.</a:t>
            </a:r>
            <a:r>
              <a:rPr sz="2800"/>
              <a:t>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16</a:t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Bei der zweiten Gruppenübung geht es um die konkrete Handlungsplanung: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Kleingruppen zu 3-5 Personen.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Die Teilnehmenden sollen anhand der Fragen einige Ziele und Handlungspläne formulieren, die dazu beitragen, das Empowerment-Klima und die Prävention interpersonaler Gewalt nachhaltig im Verein zu etablieren.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 i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</a:t>
            </a:r>
            <a:endParaRPr sz="1800" b="1" i="1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just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Sie können auch eine andere Organisationsform für die 2. Gruppenarbeit wählen, z.B. Arbeit mit der Gesamtgruppe oder Zweierteams.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de-DE" sz="1800" b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Beispiele</a:t>
            </a: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 zur Erklärung der Aufgabe: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Ziele: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Prävention interpersonaler Gewalt, z.B. regelmäßig in Besprechungen aufgreifen, Verhaltensregeln für Umgang in der Sportgruppe entwickeln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Umsetzung des Empowerment-Klima</a:t>
            </a:r>
            <a:r>
              <a:rPr lang="de-DE" sz="1800" u="sng">
                <a:solidFill>
                  <a:srgbClr val="008080"/>
                </a:solidFill>
                <a:latin typeface="Calibri"/>
                <a:ea typeface="Calibri"/>
                <a:cs typeface="Times New Roman"/>
              </a:rPr>
              <a:t>s</a:t>
            </a: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, z.B. besserer Einbezug der Sportler*innen bei der Trainings- und Wettkampfplanung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Welche Hindernisse könnte es auf dem Weg zu diesen Zielen geben?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Fehlende Unterstützung der Eltern der Sportler*innen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Fehlendes Wissen in Bezug auf Präventionsmaßnahmen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Wie gehe ich mit diesen Hindernissen um?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Informationsmaterial, um Eltern zu überzeugen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Unterstützung durch Sportverbände (z.B. LSB oder Fachverband)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Wer kann mich unterstützen?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Ansprechpersonen aus Vereinen oder Verbänden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Trainer*innen/Kolleg*innen aus dem Verein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Bis wann kann ich diese Ziele erreichen?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Verhaltensregeln für Trainer*innen werden innerhalb von 4 Wochen entwickelt und dann mit Sportler*innen besprochen</a:t>
            </a:r>
            <a:r>
              <a:rPr sz="2800"/>
              <a:t>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17</a:t>
            </a:fld>
            <a:endParaRPr lang="de-DE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Am Ende der Gruppenarbeit sollen die Kleingruppen ihre Ergebnisse vorstellen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Tragen Sie anschließend die zentralen Erkenntnisse/Ziele zusammen, bspw. auf einer Flipchart oder Kärtchen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Ziel ist ein reger Austausch von Ideen und realistischen Umsetzungsmöglichkeiten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Sollte ausreichend Zeit sein, so ermöglichen Sie den Teilnehmenden, konkrete Pläne und Zielsetzungen untereinander zu vereinbaren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Unterstützen Sie die Teilnehmenden dabei, diese Ideen zu verstetigen; z.B. könnte einer der Teilnehmenden eine E-Mail/elektronische Notiz oder einen Reminder formulieren, wo diese Idee/Ziele nochmals mit allen geteilt werden.</a:t>
            </a:r>
            <a:r>
              <a:rPr sz="2800"/>
              <a:t>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18</a:t>
            </a:fld>
            <a:endParaRPr lang="de-DE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Rekapitulieren Sie den heutigen Workshop und die Reflexionsaufgaben mit den Teilnehmenden.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Anschließend können die Teilnehmenden eine individuelle Take Home Message formulieren, welche auf den Erkenntnissen der heutigen Reflexion basieren sollte.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Ob die individuellen Take Home Messages mit der Gruppe geteilt werden sollen oder nicht, können Sie in Abhängigkeit der Gruppendynamik frei entscheiden.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19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6695" indent="-226695" algn="l">
              <a:tabLst>
                <a:tab pos="228600" algn="l"/>
                <a:tab pos="457200" algn="l"/>
              </a:tabLst>
              <a:defRPr/>
            </a:pPr>
            <a:r>
              <a:rPr lang="de-DE" sz="1200" b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Namentliche Vorstellung des/der Referent*in </a:t>
            </a:r>
            <a:endParaRPr lang="de-DE" sz="12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l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Sie können sich mithilfe der Powerpoint-Folie vorstellen oder es bei einer mündlichen Vorstellung (ohne Foliennotizen) belassen </a:t>
            </a:r>
            <a:endParaRPr/>
          </a:p>
          <a:p>
            <a:pPr marL="342900" lvl="0" indent="-342900" algn="l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Folie ggf. löschen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Bitte passen Sie die Fortbildungsmöglichkeiten regelmäßig an und prüfen Sie die Aktualität der Links.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FB8F90-8627-7564-848D-977CF0DA360D}" type="slidenum">
              <a:rPr/>
              <a:t>20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Zum Abschluss sollen die Teilnehmenden die Gelegenheit haben, sich über weiterführende Hilfsangebote zu informieren.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Bitte passen Sie diese Folie an den jeweiligen Sportverein und die Region an.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Beachten Sie, dass die Ansprechstellen und deren Erreichbarkeit sich zwischenzeitlich ändern können, prüfen Sie daher die angegebenen Links und Telefonnummern.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9EA3A7-4217-FB58-358F-E976B989135D}" type="slidenum">
              <a:rPr/>
              <a:t>21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Geben Sie den Teilnehmenden nochmals die Möglichkeit, Fragen zu stellen.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Anschließend können Sie den Workshop beenden, indem Sie sich für die Teilnahme bedanken und sich verabschieden.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Bitte bleiben Sie nach Abschluss des Workshops einige Zeit im Raum, sodass die Teilnehmenden noch Gelegenheit für individuelle Rückfragen haben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9EE732-890A-D31C-6902-A87F41E58C93}" type="slidenum">
              <a:rPr/>
              <a:t>22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Quellen- und Literaturangaben</a:t>
            </a:r>
            <a:r>
              <a:rPr/>
              <a:t>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5E2715-8F1E-AA40-96B2-A32808AF8AA7}" type="slidenum">
              <a:rPr/>
              <a:t>23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5F437E-F207-DD31-5F9E-DBE6B07D3EEA}" type="slidenum">
              <a:rPr/>
              <a:t>24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60622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194333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15364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3E7FF19-126D-8853-02F0-3941210D59D6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26904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35901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84027225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24E9951-CEED-0EC1-CB54-A8419237617C}" type="slidenum">
              <a:rPr lang="de-DE"/>
              <a:t/>
            </a:fld>
            <a:endParaRPr lang="de-DE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Ablauf des Workshops beschreiben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171450" lvl="0" indent="-171450">
              <a:buFont typeface="Arial"/>
              <a:buChar char="•"/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Hinweise an Teilnehmende: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Die Inhalte des Workshops können potenziell belastend sein, da es im Workshop um sensible Themen wie sexualisierte Gewalt geht.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Dieser Workshop soll einen geschützten Raum bieten: Erzählungen anderer sollen respektiert und nicht bewertet werden, sowie nicht nach außen getragen werden.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Ermöglichen Sie den Teilnehmenden, den Raum zu verlassen oder eine Pause zu machen.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Bieten Sie bitte eine Gesprächsmöglichkeit nach dem Workshop an.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226695" indent="-226695" algn="l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 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226695" indent="-226695" algn="l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</a:tabLst>
              <a:defRPr/>
            </a:pPr>
            <a:r>
              <a:rPr lang="de-DE" sz="1800" b="1">
                <a:solidFill>
                  <a:srgbClr val="003F7A"/>
                </a:solidFill>
                <a:latin typeface="Calibri"/>
                <a:ea typeface="Times New Roman"/>
              </a:rPr>
              <a:t>Auf zur Verfügung stehende Hilfsangebote hinweisen: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Wenn möglich, nennen Sie zusätzlich eine passende lokale Ansprechstelle/Ansprechperson.</a:t>
            </a:r>
            <a:endParaRPr sz="1800">
              <a:solidFill>
                <a:srgbClr val="003F7A"/>
              </a:solidFill>
              <a:latin typeface="Calibri"/>
              <a:ea typeface="Times New Roman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F7A"/>
                </a:solidFill>
                <a:latin typeface="Calibri"/>
                <a:ea typeface="Times New Roman"/>
              </a:rPr>
              <a:t>Bitte passen Sie die gelb markierten Felder individuell an</a:t>
            </a:r>
            <a:endParaRPr lang="en-GB"/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4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Beginnen Sie mit einem thematischen, interaktiven Rückblick auf die vergangenen beiden Workshops. Didaktisch können Sie frei wählen, welche Organisationsform/Methode Sie nutzen möchten.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Als einfache Möglichkeit bietet sich z.B. ein Brainstorming mit der gesamten Gruppe an.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Je nach Gruppe ist für den Rückblick mehr oder weniger Unterstützung notwendig (ggf. einige Anhaltspunkte geben)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Während des Rückblicks sollten folgende Themen kurz ins Gedächtnis gerufen werden: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Workshop „Safe Space“: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Kinderrechte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Kennzahlen, Definitionen, Auswirkungen interpersonaler Gewalt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Bystander-Verhalten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Fallbeispiele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Workshop „Gamechanger“: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Bedeutung des Empowerment-stärkenden Trainingsklimas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Vorteile und Nutzen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Courier New"/>
              <a:buChar char="o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Umsetzung anhand der sechs Empowerment-Bereiche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 i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</a:t>
            </a:r>
            <a:endParaRPr sz="1800" b="1" i="1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Für jeden der genannten Punkte ist eine PowerPoint-Folie zusammengestellt, die bei Bedarf verwendet werden kann, um den Austausch der Teilnehmenden zu ergänzen</a:t>
            </a:r>
            <a:r>
              <a:rPr sz="2800"/>
              <a:t>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5</a:t>
            </a:fld>
            <a:endParaRPr lang="de-DE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„Safe Space Sportverein“.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800" b="1" i="1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Optional:</a:t>
            </a:r>
            <a:endParaRPr sz="1800" b="1" i="1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Sie können an dieser Stelle den Ehrenkodex oder Verhaltensregeln des Vereins hinzunehmen oder in die Präsentation einfügen.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 sz="1200" b="1" i="1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6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„Safe Space Sportverein“.</a:t>
            </a:r>
            <a:r>
              <a:rPr sz="2800"/>
              <a:t>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7</a:t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/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„Safe Space Sportverein“.</a:t>
            </a:r>
            <a:r>
              <a:rPr lang="de-DE" sz="2800"/>
              <a:t> </a:t>
            </a:r>
            <a:endParaRPr lang="de-DE" sz="1800"/>
          </a:p>
          <a:p>
            <a:pPr>
              <a:defRPr/>
            </a:pPr>
            <a:r>
              <a:rPr lang="de-DE" sz="18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 </a:t>
            </a:r>
            <a:endParaRPr sz="18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A1EEA8-7065-FC4C-B20E-7A44623D2474}" type="slidenum">
              <a:rPr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8</a:t>
            </a:fld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Nutzen Sie diese Folie, um den Rückblick auf die vergangenen Workshops bei Bedarf zu ergänzen. </a:t>
            </a:r>
            <a:endParaRPr sz="12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"/>
              <a:tabLst>
                <a:tab pos="228600" algn="l"/>
                <a:tab pos="457200" algn="l"/>
              </a:tabLst>
              <a:defRPr/>
            </a:pPr>
            <a:r>
              <a:rPr lang="de-DE" sz="1200">
                <a:solidFill>
                  <a:srgbClr val="003E7A"/>
                </a:solidFill>
                <a:latin typeface="Calibri"/>
                <a:ea typeface="Calibri"/>
                <a:cs typeface="Times New Roman"/>
              </a:rPr>
              <a:t>Detaillierte Informationen zu den Inhalten finden Sie im Workshop-Konzept „Gamechanger“!</a:t>
            </a:r>
            <a:endParaRPr sz="1200">
              <a:solidFill>
                <a:srgbClr val="003E7A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9FD57DB-21CF-714F-924E-E571FBD77AF4}" type="slidenum">
              <a:rPr lang="de-DE"/>
              <a:t>9</a:t>
            </a:fld>
            <a:endParaRPr lang="de-D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0" descr="Ein Bild, das Text enthält.&#10;&#10;Automatisch generierte Beschreibung"/>
          <p:cNvPicPr>
            <a:picLocks noChangeAspect="1" noChangeArrowheads="1"/>
          </p:cNvPicPr>
          <p:nvPr userDrawn="1"/>
        </p:nvPicPr>
        <p:blipFill>
          <a:blip r:embed="rId2"/>
          <a:srcRect l="0" t="0" r="8424" b="0"/>
          <a:stretch/>
        </p:blipFill>
        <p:spPr bwMode="auto">
          <a:xfrm>
            <a:off x="10779473" y="35210"/>
            <a:ext cx="1376901" cy="9465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arallelogramm 16"/>
          <p:cNvSpPr/>
          <p:nvPr userDrawn="1"/>
        </p:nvSpPr>
        <p:spPr bwMode="auto">
          <a:xfrm>
            <a:off x="9723286" y="0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" name="Gerade Verbindung 15"/>
          <p:cNvCxnSpPr>
            <a:cxnSpLocks/>
          </p:cNvCxnSpPr>
          <p:nvPr userDrawn="1"/>
        </p:nvCxnSpPr>
        <p:spPr bwMode="auto">
          <a:xfrm>
            <a:off x="1598058" y="4185620"/>
            <a:ext cx="9000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4000">
                  <a:schemeClr val="accent1">
                    <a:lumMod val="0"/>
                    <a:lumOff val="100000"/>
                  </a:schemeClr>
                </a:gs>
                <a:gs pos="100000">
                  <a:schemeClr val="accent5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cxnSpLocks/>
          </p:cNvCxnSpPr>
          <p:nvPr userDrawn="1"/>
        </p:nvCxnSpPr>
        <p:spPr bwMode="auto">
          <a:xfrm>
            <a:off x="1598058" y="1883786"/>
            <a:ext cx="9000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4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reieck 20"/>
          <p:cNvSpPr/>
          <p:nvPr userDrawn="1"/>
        </p:nvSpPr>
        <p:spPr bwMode="auto">
          <a:xfrm rot="5400000">
            <a:off x="-281991" y="677380"/>
            <a:ext cx="1006293" cy="442312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arallelogramm 19"/>
          <p:cNvSpPr/>
          <p:nvPr userDrawn="1"/>
        </p:nvSpPr>
        <p:spPr bwMode="auto">
          <a:xfrm>
            <a:off x="1171970" y="5094405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Parallelogramm 17"/>
          <p:cNvSpPr/>
          <p:nvPr userDrawn="1"/>
        </p:nvSpPr>
        <p:spPr bwMode="auto">
          <a:xfrm>
            <a:off x="1306730" y="4307741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085634" y="5409241"/>
            <a:ext cx="2814098" cy="682646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52923" y="5410649"/>
            <a:ext cx="2694007" cy="682646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073853" y="426082"/>
            <a:ext cx="3651756" cy="1176404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394156" y="4319609"/>
            <a:ext cx="7403687" cy="7866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2306972" y="2112291"/>
            <a:ext cx="7582173" cy="1844824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3049030" y="323815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2A9074CD-B011-EF43-BC89-171DD5AE4F76}" type="slidenum">
              <a:rPr lang="de-DE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0" descr="Ein Bild, das Text enthält.&#10;&#10;Automatisch generierte Beschreibung"/>
          <p:cNvPicPr>
            <a:picLocks noChangeAspect="1" noChangeArrowheads="1"/>
          </p:cNvPicPr>
          <p:nvPr userDrawn="1"/>
        </p:nvPicPr>
        <p:blipFill>
          <a:blip r:embed="rId2"/>
          <a:srcRect l="0" t="0" r="8424" b="0"/>
          <a:stretch/>
        </p:blipFill>
        <p:spPr bwMode="auto">
          <a:xfrm>
            <a:off x="10779473" y="35210"/>
            <a:ext cx="1376901" cy="9465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arallelogramm 16"/>
          <p:cNvSpPr/>
          <p:nvPr userDrawn="1"/>
        </p:nvSpPr>
        <p:spPr bwMode="auto">
          <a:xfrm>
            <a:off x="9723286" y="0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" name="Gerade Verbindung 15"/>
          <p:cNvCxnSpPr>
            <a:cxnSpLocks/>
          </p:cNvCxnSpPr>
          <p:nvPr userDrawn="1"/>
        </p:nvCxnSpPr>
        <p:spPr bwMode="auto">
          <a:xfrm>
            <a:off x="1598058" y="4185620"/>
            <a:ext cx="9000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4000">
                  <a:schemeClr val="accent1">
                    <a:lumMod val="0"/>
                    <a:lumOff val="100000"/>
                  </a:schemeClr>
                </a:gs>
                <a:gs pos="100000">
                  <a:schemeClr val="accent5"/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cxnSpLocks/>
          </p:cNvCxnSpPr>
          <p:nvPr userDrawn="1"/>
        </p:nvCxnSpPr>
        <p:spPr bwMode="auto">
          <a:xfrm>
            <a:off x="1598058" y="1883786"/>
            <a:ext cx="9000000" cy="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4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reieck 20"/>
          <p:cNvSpPr/>
          <p:nvPr userDrawn="1"/>
        </p:nvSpPr>
        <p:spPr bwMode="auto">
          <a:xfrm rot="5400000">
            <a:off x="-281991" y="677380"/>
            <a:ext cx="1006293" cy="442312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arallelogramm 19"/>
          <p:cNvSpPr/>
          <p:nvPr userDrawn="1"/>
        </p:nvSpPr>
        <p:spPr bwMode="auto">
          <a:xfrm>
            <a:off x="1171970" y="5094405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Parallelogramm 17"/>
          <p:cNvSpPr/>
          <p:nvPr userDrawn="1"/>
        </p:nvSpPr>
        <p:spPr bwMode="auto">
          <a:xfrm>
            <a:off x="1306730" y="4307741"/>
            <a:ext cx="1175657" cy="176953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085634" y="5409241"/>
            <a:ext cx="2814098" cy="682646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52923" y="5410649"/>
            <a:ext cx="2694007" cy="682646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073853" y="426082"/>
            <a:ext cx="3651756" cy="1176404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394156" y="4319609"/>
            <a:ext cx="7403687" cy="7866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2306972" y="2112291"/>
            <a:ext cx="7582173" cy="1844824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3049030" y="323815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2A9074CD-B011-EF43-BC89-171DD5AE4F76}" type="slidenum">
              <a:rPr lang="de-DE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439043" y="0"/>
            <a:ext cx="7714170" cy="4443372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438899" y="1250621"/>
            <a:ext cx="6128682" cy="97106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438900" y="2391889"/>
            <a:ext cx="6128682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96110" y="4528729"/>
            <a:ext cx="4043863" cy="232927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1595402" y="3286281"/>
            <a:ext cx="5544000" cy="240198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822821" y="190455"/>
            <a:ext cx="3010302" cy="971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1116233" y="5771408"/>
            <a:ext cx="1100447" cy="10865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10412818" y="4808281"/>
            <a:ext cx="2507274" cy="1100447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3391" y="395389"/>
            <a:ext cx="9838232" cy="1006294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3391" y="1599979"/>
            <a:ext cx="9837312" cy="4444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9789720" y="6309558"/>
            <a:ext cx="670984" cy="316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‹#›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281991" y="677380"/>
            <a:ext cx="1006293" cy="442312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9600149" y="1516083"/>
            <a:ext cx="4132612" cy="1100447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116233" y="-1"/>
            <a:ext cx="1100447" cy="17970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9642" y="6276642"/>
            <a:ext cx="1567335" cy="5070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439043" y="0"/>
            <a:ext cx="7714170" cy="4443372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045986" y="2363190"/>
            <a:ext cx="6521595" cy="132559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96110" y="4528729"/>
            <a:ext cx="4043863" cy="232927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1595402" y="3286281"/>
            <a:ext cx="5544000" cy="240198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045986" y="3839754"/>
            <a:ext cx="6521450" cy="688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822821" y="190455"/>
            <a:ext cx="3010302" cy="971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6092042" y="0"/>
            <a:ext cx="6111833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617516" y="2200811"/>
            <a:ext cx="4880759" cy="4259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6675479" y="2200811"/>
            <a:ext cx="4880759" cy="4271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 rot="10800000" flipV="1">
            <a:off x="617515" y="736270"/>
            <a:ext cx="4880759" cy="840180"/>
          </a:xfrm>
          <a:prstGeom prst="rect">
            <a:avLst/>
          </a:prstGeom>
        </p:spPr>
        <p:txBody>
          <a:bodyPr/>
          <a:lstStyle>
            <a:lvl1pPr algn="l">
              <a:defRPr sz="2400" cap="all" spc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pic>
        <p:nvPicPr>
          <p:cNvPr id="2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593" y="76186"/>
            <a:ext cx="1078436" cy="348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6092042" y="0"/>
            <a:ext cx="6111833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617516" y="1628801"/>
            <a:ext cx="4880759" cy="44497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6675479" y="1628802"/>
            <a:ext cx="4880759" cy="4444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3391" y="395389"/>
            <a:ext cx="9838232" cy="1006294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9642" y="6276642"/>
            <a:ext cx="1567335" cy="507079"/>
          </a:xfrm>
          <a:prstGeom prst="rect">
            <a:avLst/>
          </a:prstGeom>
        </p:spPr>
      </p:pic>
      <p:pic>
        <p:nvPicPr>
          <p:cNvPr id="2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593" y="76186"/>
            <a:ext cx="1078436" cy="348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439043" y="0"/>
            <a:ext cx="7714170" cy="4443372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438899" y="1250621"/>
            <a:ext cx="6128682" cy="97106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438900" y="2391889"/>
            <a:ext cx="6128682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96110" y="4528729"/>
            <a:ext cx="4043863" cy="232927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1595402" y="3286281"/>
            <a:ext cx="5544000" cy="240198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822821" y="190455"/>
            <a:ext cx="3010302" cy="971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1091552" y="5771408"/>
            <a:ext cx="1100447" cy="10865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10388139" y="4808281"/>
            <a:ext cx="2507274" cy="1100447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3391" y="395389"/>
            <a:ext cx="9838232" cy="1006294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3391" y="1599979"/>
            <a:ext cx="9837312" cy="4444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9789720" y="6309558"/>
            <a:ext cx="670984" cy="316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‹#›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281991" y="677380"/>
            <a:ext cx="1006293" cy="442312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9575470" y="1516082"/>
            <a:ext cx="4132612" cy="1100447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091552" y="-1"/>
            <a:ext cx="1100447" cy="17970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9642" y="6276642"/>
            <a:ext cx="1567335" cy="5070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439043" y="0"/>
            <a:ext cx="7714170" cy="4443372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045986" y="2363190"/>
            <a:ext cx="6521595" cy="132559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96110" y="4528729"/>
            <a:ext cx="4043863" cy="232927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1595402" y="3286281"/>
            <a:ext cx="5544000" cy="240198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045986" y="3839754"/>
            <a:ext cx="6521450" cy="688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822821" y="190455"/>
            <a:ext cx="3010302" cy="971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6092042" y="0"/>
            <a:ext cx="6111833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617516" y="2200811"/>
            <a:ext cx="4880759" cy="4259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6675479" y="2200811"/>
            <a:ext cx="4880759" cy="4271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 rot="10800000" flipV="1">
            <a:off x="617515" y="736270"/>
            <a:ext cx="4880759" cy="840180"/>
          </a:xfrm>
          <a:prstGeom prst="rect">
            <a:avLst/>
          </a:prstGeom>
        </p:spPr>
        <p:txBody>
          <a:bodyPr/>
          <a:lstStyle>
            <a:lvl1pPr algn="l">
              <a:defRPr sz="2400" cap="all" spc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pic>
        <p:nvPicPr>
          <p:cNvPr id="2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593" y="76186"/>
            <a:ext cx="1078436" cy="3489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6092042" y="0"/>
            <a:ext cx="6111833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617516" y="1628801"/>
            <a:ext cx="4880759" cy="44497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6675479" y="1628802"/>
            <a:ext cx="4880759" cy="4444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3391" y="395389"/>
            <a:ext cx="9838232" cy="1006294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9642" y="6276642"/>
            <a:ext cx="1567335" cy="5070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4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438899" y="1250621"/>
            <a:ext cx="6128682" cy="97106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438900" y="2391889"/>
            <a:ext cx="6128682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27139"/>
            <a:ext cx="670984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‹#›</a:t>
            </a:fld>
            <a:endParaRPr lang="de-DE"/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1595402" y="3286281"/>
            <a:ext cx="5544000" cy="2401986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822821" y="190455"/>
            <a:ext cx="3010302" cy="971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6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6080167" y="0"/>
            <a:ext cx="611183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5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6091471" y="222"/>
            <a:ext cx="611183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1977" y="222"/>
            <a:ext cx="6111833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r">
              <a:defRPr sz="1200" b="1"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2A9074CD-B011-EF43-BC89-171DD5AE4F76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1" ftr="1" hdr="0" sldNum="1"/>
  <p:txStyles>
    <p:titleStyle>
      <a:lvl1pPr algn="l">
        <a:spcBef>
          <a:spcPts val="0"/>
        </a:spcBef>
        <a:spcAft>
          <a:spcPts val="0"/>
        </a:spcAft>
        <a:defRPr sz="2800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5pPr>
      <a:lvl6pPr marL="4572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6pPr>
      <a:lvl7pPr marL="9144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7pPr>
      <a:lvl8pPr marL="13716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8pPr>
      <a:lvl9pPr marL="18288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2000">
          <a:solidFill>
            <a:srgbClr val="0053A4"/>
          </a:solidFill>
          <a:latin typeface="+mn-lt"/>
          <a:ea typeface="+mn-ea"/>
          <a:cs typeface="+mn-cs"/>
        </a:defRPr>
      </a:lvl1pPr>
      <a:lvl2pPr marL="457200" algn="l">
        <a:spcBef>
          <a:spcPts val="0"/>
        </a:spcBef>
        <a:spcAft>
          <a:spcPts val="0"/>
        </a:spcAft>
        <a:buFont typeface="Arial"/>
        <a:defRPr sz="2000">
          <a:solidFill>
            <a:srgbClr val="0053A4"/>
          </a:solidFill>
          <a:latin typeface="+mn-lt"/>
          <a:ea typeface="+mn-ea"/>
          <a:cs typeface="+mn-cs"/>
        </a:defRPr>
      </a:lvl2pPr>
      <a:lvl3pPr marL="9144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3716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8288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896600" y="6309320"/>
            <a:ext cx="670984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r">
              <a:defRPr sz="1200" b="1"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2A9074CD-B011-EF43-BC89-171DD5AE4F76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1" ftr="1" hdr="0" sldNum="1"/>
  <p:txStyles>
    <p:titleStyle>
      <a:lvl1pPr algn="l">
        <a:spcBef>
          <a:spcPts val="0"/>
        </a:spcBef>
        <a:spcAft>
          <a:spcPts val="0"/>
        </a:spcAft>
        <a:defRPr sz="2800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800" b="1">
          <a:solidFill>
            <a:srgbClr val="1F497D"/>
          </a:solidFill>
          <a:latin typeface="Calibri"/>
        </a:defRPr>
      </a:lvl5pPr>
      <a:lvl6pPr marL="4572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6pPr>
      <a:lvl7pPr marL="9144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7pPr>
      <a:lvl8pPr marL="13716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8pPr>
      <a:lvl9pPr marL="1828800" algn="l">
        <a:spcBef>
          <a:spcPts val="0"/>
        </a:spcBef>
        <a:spcAft>
          <a:spcPts val="0"/>
        </a:spcAft>
        <a:defRPr sz="2800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2000">
          <a:solidFill>
            <a:srgbClr val="0053A4"/>
          </a:solidFill>
          <a:latin typeface="+mn-lt"/>
          <a:ea typeface="+mn-ea"/>
          <a:cs typeface="+mn-cs"/>
        </a:defRPr>
      </a:lvl1pPr>
      <a:lvl2pPr marL="457200" algn="l">
        <a:spcBef>
          <a:spcPts val="0"/>
        </a:spcBef>
        <a:spcAft>
          <a:spcPts val="0"/>
        </a:spcAft>
        <a:buFont typeface="Arial"/>
        <a:defRPr sz="2000">
          <a:solidFill>
            <a:srgbClr val="0053A4"/>
          </a:solidFill>
          <a:latin typeface="+mn-lt"/>
          <a:ea typeface="+mn-ea"/>
          <a:cs typeface="+mn-cs"/>
        </a:defRPr>
      </a:lvl2pPr>
      <a:lvl3pPr marL="9144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3716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82880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ngagement-schutzkonzepte.elearning-kinderschutz.de/" TargetMode="External"/><Relationship Id="rId4" Type="http://schemas.openxmlformats.org/officeDocument/2006/relationships/hyperlink" Target="https://safesport.dosb.de/schulungsvideos" TargetMode="External"/><Relationship Id="rId5" Type="http://schemas.openxmlformats.org/officeDocument/2006/relationships/hyperlink" Target="https://olympics.com/athlete365/courses/safeguarding/" TargetMode="Externa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ansprechstelle-safe-sport.de/" TargetMode="External"/><Relationship Id="rId4" Type="http://schemas.openxmlformats.org/officeDocument/2006/relationships/hyperlink" Target="https://www.nummergegenkummer.de/" TargetMode="External"/><Relationship Id="rId5" Type="http://schemas.openxmlformats.org/officeDocument/2006/relationships/hyperlink" Target="https://www.hilfe-portal-missbrauch.de/" TargetMode="External"/><Relationship Id="rId6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i.org/10.1016/j.psychsport.2016.06.007%20(Abgerufen" TargetMode="External"/><Relationship Id="rId4" Type="http://schemas.openxmlformats.org/officeDocument/2006/relationships/hyperlink" Target="https://doi.org/10.1080/1612197X.2013.839414" TargetMode="External"/><Relationship Id="rId5" Type="http://schemas.openxmlformats.org/officeDocument/2006/relationships/hyperlink" Target="https://doi.org/10.1016/B978-0-12-803634-1.00017-0" TargetMode="External"/><Relationship Id="rId6" Type="http://schemas.openxmlformats.org/officeDocument/2006/relationships/hyperlink" Target="https://doi.org/10.1007/s12662-023-00886-7" TargetMode="External"/><Relationship Id="rId7" Type="http://schemas.openxmlformats.org/officeDocument/2006/relationships/hyperlink" Target="https://doi.org/10.1177/1524838011426015" TargetMode="External"/><Relationship Id="rId8" Type="http://schemas.openxmlformats.org/officeDocument/2006/relationships/hyperlink" Target="https://doi.org/10.3390/socsci11080330" TargetMode="Externa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dshs-koeln.de/psychologisches-institut/" TargetMode="External"/><Relationship Id="rId4" Type="http://schemas.openxmlformats.org/officeDocument/2006/relationships/hyperlink" Target="https://www.uniklinik-ulm.de/kinder-und-jugendpsychiatrie-psychosomatik-und-psychotherapie.html" TargetMode="External"/><Relationship Id="rId5" Type="http://schemas.openxmlformats.org/officeDocument/2006/relationships/hyperlink" Target="https://safe-clubs.de/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nsprechstelle-safe-sport.de/" TargetMode="External"/><Relationship Id="rId4" Type="http://schemas.openxmlformats.org/officeDocument/2006/relationships/hyperlink" Target="https://www.nummergegenkummer.de/" TargetMode="External"/><Relationship Id="rId5" Type="http://schemas.openxmlformats.org/officeDocument/2006/relationships/hyperlink" Target="https://www.hilfe-portal-missbrauch.de/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Relationship Id="rId10" Type="http://schemas.openxmlformats.org/officeDocument/2006/relationships/diagramColors" Target="../diagrams/colors2.xml" /><Relationship Id="rId11" Type="http://schemas.openxmlformats.org/officeDocument/2006/relationships/diagramLayout" Target="../diagrams/layout2.xml" /><Relationship Id="rId12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256797" y="4233345"/>
            <a:ext cx="7403687" cy="786664"/>
          </a:xfrm>
        </p:spPr>
        <p:txBody>
          <a:bodyPr/>
          <a:lstStyle/>
          <a:p>
            <a:pPr algn="r">
              <a:defRPr/>
            </a:pPr>
            <a:r>
              <a:rPr lang="de-DE"/>
              <a:t>2. Workshop für Trainer*innen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0" y="2112291"/>
            <a:ext cx="12192000" cy="1844824"/>
          </a:xfrm>
        </p:spPr>
        <p:txBody>
          <a:bodyPr/>
          <a:lstStyle/>
          <a:p>
            <a:pPr>
              <a:defRPr/>
            </a:pPr>
            <a:r>
              <a:rPr lang="en-GB">
                <a:latin typeface="Calibri"/>
              </a:rPr>
              <a:t>Did I change my game? </a:t>
            </a:r>
            <a:br>
              <a:rPr lang="en-GB">
                <a:latin typeface="Calibri"/>
              </a:rPr>
            </a:br>
            <a:br>
              <a:rPr lang="en-GB">
                <a:latin typeface="Calibri"/>
              </a:rPr>
            </a:br>
            <a:r>
              <a:rPr lang="en-GB">
                <a:latin typeface="Calibri"/>
              </a:rPr>
              <a:t>Reflexion </a:t>
            </a:r>
            <a:r>
              <a:rPr lang="en-GB">
                <a:latin typeface="Calibri"/>
              </a:rPr>
              <a:t>über</a:t>
            </a:r>
            <a:r>
              <a:rPr lang="en-GB">
                <a:latin typeface="Calibri"/>
              </a:rPr>
              <a:t> das Empowerment-</a:t>
            </a:r>
            <a:r>
              <a:rPr lang="en-GB">
                <a:latin typeface="Calibri"/>
              </a:rPr>
              <a:t>stärkende</a:t>
            </a:r>
            <a:r>
              <a:rPr lang="en-GB">
                <a:latin typeface="Calibri"/>
              </a:rPr>
              <a:t> </a:t>
            </a:r>
            <a:r>
              <a:rPr lang="en-GB">
                <a:latin typeface="Calibri"/>
              </a:rPr>
              <a:t>Trainingsklima</a:t>
            </a:r>
            <a:endParaRPr lang="de-DE" sz="6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>
            <a:spLocks noGrp="1"/>
          </p:cNvSpPr>
          <p:nvPr>
            <p:ph sz="quarter" idx="4294967295"/>
          </p:nvPr>
        </p:nvSpPr>
        <p:spPr bwMode="auto">
          <a:xfrm>
            <a:off x="506544" y="2252782"/>
            <a:ext cx="4879975" cy="42592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Um alle Sportler*innen gleichmäßig kümmern, alle einen Beitrag leisten lassen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Sportler*innen in Entscheidungen einbinden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Leistungsvergleich mit der eigenen früheren Leistung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Verbesserung honorieren, Fehler gehören zum Lernen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Es zählt Anstrengung und Wille, nicht die objektive Leistung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Kommunikation mit Sportler*innen auf Augenhöhe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Gegenseitige Zusammenarbeit fördern</a:t>
            </a:r>
            <a:endParaRPr/>
          </a:p>
        </p:txBody>
      </p:sp>
      <p:sp>
        <p:nvSpPr>
          <p:cNvPr id="11" name="Rechteck: abgerundete Ecken 3"/>
          <p:cNvSpPr/>
          <p:nvPr/>
        </p:nvSpPr>
        <p:spPr bwMode="auto">
          <a:xfrm>
            <a:off x="617516" y="441978"/>
            <a:ext cx="4880759" cy="13684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/>
          </a:bodyPr>
          <a:lstStyle/>
          <a:p>
            <a:pPr algn="ctr">
              <a:defRPr/>
            </a:pPr>
            <a:r>
              <a:rPr lang="de-DE" sz="2400" b="1">
                <a:solidFill>
                  <a:srgbClr val="0053A4"/>
                </a:solidFill>
                <a:ea typeface="ＭＳ Ｐゴシック"/>
                <a:cs typeface="Calibri"/>
              </a:rPr>
              <a:t>Empowerment </a:t>
            </a:r>
            <a:r>
              <a:rPr lang="de-DE" sz="2400" b="1">
                <a:solidFill>
                  <a:schemeClr val="bg1"/>
                </a:solidFill>
                <a:ea typeface="ＭＳ Ｐゴシック"/>
                <a:cs typeface="Calibri"/>
              </a:rPr>
              <a:t>stärkendes</a:t>
            </a:r>
            <a:r>
              <a:rPr lang="de-DE" sz="2400" b="1">
                <a:solidFill>
                  <a:srgbClr val="0053A4"/>
                </a:solidFill>
                <a:ea typeface="ＭＳ Ｐゴシック"/>
                <a:cs typeface="Calibri"/>
              </a:rPr>
              <a:t> Klima</a:t>
            </a:r>
            <a:endParaRPr/>
          </a:p>
        </p:txBody>
      </p:sp>
      <p:sp>
        <p:nvSpPr>
          <p:cNvPr id="12" name="Pfeil nach rechts 11"/>
          <p:cNvSpPr/>
          <p:nvPr/>
        </p:nvSpPr>
        <p:spPr bwMode="auto">
          <a:xfrm>
            <a:off x="5519296" y="2876151"/>
            <a:ext cx="1397474" cy="11787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3A4"/>
          </a:solidFill>
          <a:ln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Führt zu</a:t>
            </a:r>
            <a:endParaRPr/>
          </a:p>
        </p:txBody>
      </p:sp>
      <p:sp>
        <p:nvSpPr>
          <p:cNvPr id="13" name="Textfeld 12"/>
          <p:cNvSpPr txBox="1"/>
          <p:nvPr/>
        </p:nvSpPr>
        <p:spPr bwMode="auto">
          <a:xfrm>
            <a:off x="8212740" y="1287185"/>
            <a:ext cx="1285718" cy="523220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Calibri"/>
              </a:rPr>
              <a:t>Folgen </a:t>
            </a:r>
            <a:endParaRPr/>
          </a:p>
        </p:txBody>
      </p:sp>
      <p:sp>
        <p:nvSpPr>
          <p:cNvPr id="14" name="Inhaltsplatzhalter 1"/>
          <p:cNvSpPr txBox="1"/>
          <p:nvPr/>
        </p:nvSpPr>
        <p:spPr bwMode="auto">
          <a:xfrm>
            <a:off x="7124127" y="2252781"/>
            <a:ext cx="4314164" cy="4259263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buFont typeface="Arial"/>
              <a:defRPr sz="20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Stärkerer Motivation und stärkerer Anstrengung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Spaß, Zufriedenheit und positiven Emotionen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Wahrgenommener (subjektiver) Kompetenz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Nützlichen Strategien im Umgang mit Stress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Positiven Beziehungen, Fairness und weniger Aggression unter den Sportler*innen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1800"/>
              <a:t>Besserer Leistung im Wettkampf (subjektiv und erste Hinweise auf objektive Leistung)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10261601" y="6127221"/>
            <a:ext cx="193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/>
              <a:t>(Appleton &amp; Duda, 2016)</a:t>
            </a:r>
            <a:endParaRPr lang="de-DE"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617516" y="1628802"/>
            <a:ext cx="4880759" cy="4449705"/>
          </a:xfrm>
        </p:spPr>
        <p:txBody>
          <a:bodyPr/>
          <a:lstStyle/>
          <a:p>
            <a:pPr>
              <a:defRPr/>
            </a:pPr>
            <a:r>
              <a:rPr lang="de-DE" b="1"/>
              <a:t>Schritte zur </a:t>
            </a:r>
            <a:r>
              <a:rPr lang="de-DE" b="1">
                <a:solidFill>
                  <a:schemeClr val="accent2"/>
                </a:solidFill>
              </a:rPr>
              <a:t>Einführung</a:t>
            </a:r>
            <a:r>
              <a:rPr lang="de-DE" b="1"/>
              <a:t> des Empowerment-stärkenden Klimas:</a:t>
            </a:r>
            <a:endParaRPr/>
          </a:p>
          <a:p>
            <a:pPr>
              <a:defRPr/>
            </a:pPr>
            <a:endParaRPr lang="de-DE"/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de-DE"/>
              <a:t>Förderung der </a:t>
            </a:r>
            <a:r>
              <a:rPr lang="de-DE" b="1">
                <a:solidFill>
                  <a:schemeClr val="accent2"/>
                </a:solidFill>
              </a:rPr>
              <a:t>intrinsischen Motivation </a:t>
            </a:r>
            <a:r>
              <a:rPr lang="de-DE"/>
              <a:t>und damit der Leistung</a:t>
            </a:r>
            <a:endParaRPr/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de-DE" b="1">
                <a:solidFill>
                  <a:schemeClr val="accent2"/>
                </a:solidFill>
              </a:rPr>
              <a:t>Handlungssicherheit</a:t>
            </a:r>
            <a:r>
              <a:rPr lang="de-DE"/>
              <a:t> für Trainer*innen</a:t>
            </a:r>
            <a:endParaRPr/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de-DE"/>
              <a:t>Bietet gleichzeitig </a:t>
            </a:r>
            <a:r>
              <a:rPr lang="de-DE" b="1">
                <a:solidFill>
                  <a:schemeClr val="accent2"/>
                </a:solidFill>
              </a:rPr>
              <a:t>Schutz vor Gewalt </a:t>
            </a:r>
            <a:r>
              <a:rPr lang="de-DE"/>
              <a:t>und </a:t>
            </a:r>
            <a:r>
              <a:rPr lang="de-DE" b="1">
                <a:solidFill>
                  <a:schemeClr val="accent2"/>
                </a:solidFill>
              </a:rPr>
              <a:t>falschen Verdächtigungen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11</a:t>
            </a:fld>
            <a:endParaRPr lang="de-DE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617516" y="412843"/>
            <a:ext cx="9838232" cy="1006294"/>
          </a:xfrm>
        </p:spPr>
        <p:txBody>
          <a:bodyPr/>
          <a:lstStyle/>
          <a:p>
            <a:pPr>
              <a:defRPr/>
            </a:pPr>
            <a:r>
              <a:rPr lang="en-GB" sz="4000" cap="none" spc="0"/>
              <a:t>Empowerment-Bereiche</a:t>
            </a:r>
            <a:endParaRPr spc="0"/>
          </a:p>
        </p:txBody>
      </p:sp>
      <p:graphicFrame>
        <p:nvGraphicFramePr>
          <p:cNvPr id="9" name="Content Placeholder 2"/>
          <p:cNvGraphicFramePr>
            <a:graphicFrameLocks xmlns:a="http://schemas.openxmlformats.org/drawingml/2006/main"/>
          </p:cNvGraphicFramePr>
          <p:nvPr/>
        </p:nvGraphicFramePr>
        <p:xfrm>
          <a:off x="6096000" y="1349605"/>
          <a:ext cx="6408420" cy="4968551"/>
          <a:chOff x="0" y="0"/>
          <a:chExt cx="640842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10" name="Content Placeholder 8"/>
          <p:cNvSpPr txBox="1"/>
          <p:nvPr/>
        </p:nvSpPr>
        <p:spPr bwMode="auto">
          <a:xfrm>
            <a:off x="1593368" y="1705299"/>
            <a:ext cx="5112231" cy="4968552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20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buFont typeface="Arial"/>
              <a:defRPr sz="20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b="1"/>
          </a:p>
        </p:txBody>
      </p:sp>
      <p:sp>
        <p:nvSpPr>
          <p:cNvPr id="4" name="TextBox 3"/>
          <p:cNvSpPr txBox="1"/>
          <p:nvPr/>
        </p:nvSpPr>
        <p:spPr bwMode="auto">
          <a:xfrm>
            <a:off x="4063765" y="5893841"/>
            <a:ext cx="235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/>
              <a:t>(Ohlert et al., 2022;</a:t>
            </a:r>
            <a:endParaRPr/>
          </a:p>
          <a:p>
            <a:pPr>
              <a:defRPr/>
            </a:pPr>
            <a:r>
              <a:rPr lang="en-GB" sz="1200"/>
              <a:t>Greither &amp; Ohlert, 2023)</a:t>
            </a:r>
            <a:endParaRPr lang="de-DE" sz="1200"/>
          </a:p>
        </p:txBody>
      </p:sp>
      <p:sp>
        <p:nvSpPr>
          <p:cNvPr id="8" name="TextBox 7"/>
          <p:cNvSpPr txBox="1"/>
          <p:nvPr/>
        </p:nvSpPr>
        <p:spPr bwMode="auto">
          <a:xfrm>
            <a:off x="10553701" y="6089121"/>
            <a:ext cx="193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/>
              <a:t>(Epstein, 1988, 1989)</a:t>
            </a:r>
            <a:endParaRPr lang="de-DE"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 sz="3600"/>
              <a:t>Umsetzung des Empowerment-Klimas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12</a:t>
            </a:fld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Erfahrungsaustausch und Reflexion zur Praxisphase</a:t>
            </a:r>
            <a:endParaRPr/>
          </a:p>
        </p:txBody>
      </p:sp>
      <p:pic>
        <p:nvPicPr>
          <p:cNvPr id="7" name="Picture 6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1060" y="0"/>
            <a:ext cx="3177540" cy="317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 bwMode="auto">
          <a:xfrm>
            <a:off x="617516" y="1628801"/>
            <a:ext cx="4880759" cy="44497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b="1"/>
              <a:t>Diskutiert</a:t>
            </a:r>
            <a:r>
              <a:rPr lang="de-DE"/>
              <a:t> für jeden Empowerment-Bereich:</a:t>
            </a:r>
            <a:endParaRPr/>
          </a:p>
          <a:p>
            <a:pPr marL="285750" indent="-285750">
              <a:spcAft>
                <a:spcPts val="600"/>
              </a:spcAft>
              <a:buFont typeface="Wingdings"/>
              <a:buChar char="§"/>
              <a:defRPr/>
            </a:pPr>
            <a:r>
              <a:rPr lang="de-DE"/>
              <a:t>Was waren meine Zielsetzungen als Trainer*in nach dem ersten Workshop?</a:t>
            </a:r>
            <a:endParaRPr/>
          </a:p>
          <a:p>
            <a:pPr marL="285750" indent="-285750">
              <a:spcAft>
                <a:spcPts val="600"/>
              </a:spcAft>
              <a:buFont typeface="Wingdings"/>
              <a:buChar char="§"/>
              <a:defRPr/>
            </a:pPr>
            <a:r>
              <a:rPr lang="de-DE"/>
              <a:t>Welche Bereiche konnte ich gut umsetzen? Warum?</a:t>
            </a:r>
            <a:endParaRPr/>
          </a:p>
          <a:p>
            <a:pPr marL="285750" indent="-285750">
              <a:spcAft>
                <a:spcPts val="600"/>
              </a:spcAft>
              <a:buFont typeface="Wingdings"/>
              <a:buChar char="§"/>
              <a:defRPr/>
            </a:pPr>
            <a:r>
              <a:rPr lang="de-DE"/>
              <a:t>Welche Bereiche waren schwierig umzusetzen? Warum?</a:t>
            </a:r>
            <a:endParaRPr/>
          </a:p>
          <a:p>
            <a:pPr>
              <a:spcAft>
                <a:spcPts val="600"/>
              </a:spcAft>
              <a:defRPr/>
            </a:pPr>
            <a:endParaRPr/>
          </a:p>
          <a:p>
            <a:pPr>
              <a:spcAft>
                <a:spcPts val="600"/>
              </a:spcAft>
              <a:defRPr/>
            </a:pPr>
            <a:r>
              <a:rPr lang="de-DE"/>
              <a:t>Bitte nutzt konkrete Beispiele aus dem Training und notiert eure Gedanken zu jeder Frage und zu jedem Empowerment-Bereich</a:t>
            </a:r>
            <a:endParaRPr/>
          </a:p>
        </p:txBody>
      </p:sp>
      <p:pic>
        <p:nvPicPr>
          <p:cNvPr id="7" name="Picture 6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93387" y="1628802"/>
            <a:ext cx="4444942" cy="4444942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0896600" y="6309320"/>
            <a:ext cx="670984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4A1FA42-DC19-BA43-BB12-83C626D2DFE2}" type="slidenum">
              <a:rPr lang="de-DE"/>
              <a:t>13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23391" y="395389"/>
            <a:ext cx="9838232" cy="1006294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/>
              <a:t>Fragen für die Gruppenarbeit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Ergebnispräsentation Gruppenarbeit 1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 marL="342900" indent="-342900">
              <a:buFont typeface="Wingdings"/>
              <a:buChar char="§"/>
              <a:defRPr/>
            </a:pPr>
            <a:r>
              <a:rPr lang="de-DE"/>
              <a:t>Konnten die im 1. Workshop gesetzten Ziele umgesetzt werden?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Welche  Bereiche waren einfach umzusetzen? 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Welche Bereiche waren schwierig umzusetzen? 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Selbstwahrnehmung als Trainer*in:</a:t>
            </a:r>
            <a:endParaRPr/>
          </a:p>
          <a:p>
            <a:pPr marL="800100" lvl="1" indent="-342900">
              <a:buFont typeface="Courier New"/>
              <a:buChar char="o"/>
              <a:defRPr/>
            </a:pPr>
            <a:r>
              <a:rPr lang="de-DE"/>
              <a:t>Was hat sich verändert in der Herangehensweise an die Trainingsgestaltung?</a:t>
            </a:r>
            <a:endParaRPr/>
          </a:p>
          <a:p>
            <a:pPr marL="800100" lvl="1" indent="-342900">
              <a:buFont typeface="Courier New"/>
              <a:buChar char="o"/>
              <a:defRPr/>
            </a:pPr>
            <a:r>
              <a:rPr lang="de-DE"/>
              <a:t>Welche Gedanken/Emotionen sind aufgetaucht?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In welchen Situationen war das Klima eher Empowerment-schwächend &amp; warum?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de-DE"/>
          </a:p>
          <a:p>
            <a:pPr>
              <a:defRPr/>
            </a:pPr>
            <a:r>
              <a:rPr lang="de-DE" b="1"/>
              <a:t>+ allgemeines Fazit </a:t>
            </a:r>
            <a:r>
              <a:rPr lang="de-DE"/>
              <a:t>jeder Kleingruppe zur Praxisphase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14</a:t>
            </a:fld>
            <a:endParaRPr lang="de-DE"/>
          </a:p>
        </p:txBody>
      </p:sp>
      <p:pic>
        <p:nvPicPr>
          <p:cNvPr id="7" name="Picture 6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73062" y="0"/>
            <a:ext cx="2033316" cy="2033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Fazit zur Praxisphase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 sz="1800"/>
          </a:p>
          <a:p>
            <a:pPr>
              <a:defRPr/>
            </a:pPr>
            <a:endParaRPr lang="de-DE" sz="1800"/>
          </a:p>
        </p:txBody>
      </p:sp>
      <p:pic>
        <p:nvPicPr>
          <p:cNvPr id="8" name="Picture 7" descr="A diagram of a flowchart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90457" y="3018246"/>
            <a:ext cx="3989614" cy="398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Verankerung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Wie können Trainer*innen die Themen…</a:t>
            </a:r>
            <a:endParaRPr/>
          </a:p>
          <a:p>
            <a:pPr>
              <a:defRPr/>
            </a:pPr>
            <a:endParaRPr lang="de-DE" sz="2400"/>
          </a:p>
          <a:p>
            <a:pPr marL="342900" indent="-342900">
              <a:buFont typeface="Wingdings"/>
              <a:buChar char="§"/>
              <a:defRPr/>
            </a:pPr>
            <a:r>
              <a:rPr lang="de-DE" sz="2400"/>
              <a:t>Prävention interpersonaler Gewalt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 sz="2400"/>
              <a:t>Empowerment-Klima</a:t>
            </a:r>
            <a:endParaRPr/>
          </a:p>
          <a:p>
            <a:pPr>
              <a:defRPr/>
            </a:pPr>
            <a:endParaRPr lang="de-DE" sz="2400"/>
          </a:p>
          <a:p>
            <a:pPr>
              <a:defRPr/>
            </a:pPr>
            <a:r>
              <a:rPr lang="de-DE" sz="2400"/>
              <a:t>…in ihrem Training und im Verein dauerhaft verankern?</a:t>
            </a:r>
            <a:endParaRPr/>
          </a:p>
          <a:p>
            <a:pPr>
              <a:defRPr/>
            </a:pPr>
            <a:endParaRPr lang="de-DE" sz="2400"/>
          </a:p>
          <a:p>
            <a:pPr marL="342900" indent="-342900">
              <a:buFontTx/>
              <a:buChar char="-"/>
              <a:defRPr/>
            </a:pPr>
            <a:endParaRPr/>
          </a:p>
          <a:p>
            <a:pPr>
              <a:defRPr/>
            </a:pPr>
            <a:endParaRPr lang="de-DE" sz="2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16</a:t>
            </a:fld>
            <a:endParaRPr lang="de-DE"/>
          </a:p>
        </p:txBody>
      </p:sp>
      <p:pic>
        <p:nvPicPr>
          <p:cNvPr id="7" name="Picture 6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2106" y="162635"/>
            <a:ext cx="3266365" cy="32663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Verankerung - Gruppenarbeit 2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 marL="457200" indent="-457200">
              <a:buFont typeface="Wingdings"/>
              <a:buChar char="§"/>
              <a:defRPr/>
            </a:pPr>
            <a:r>
              <a:rPr lang="de-DE"/>
              <a:t>Welche </a:t>
            </a:r>
            <a:r>
              <a:rPr lang="de-DE" b="1">
                <a:solidFill>
                  <a:schemeClr val="accent2"/>
                </a:solidFill>
              </a:rPr>
              <a:t>Ziele</a:t>
            </a:r>
            <a:r>
              <a:rPr lang="de-DE"/>
              <a:t> setzen wir uns in Bezug auf …</a:t>
            </a:r>
            <a:endParaRPr/>
          </a:p>
          <a:p>
            <a:pPr>
              <a:defRPr/>
            </a:pPr>
            <a:endParaRPr lang="de-DE"/>
          </a:p>
          <a:p>
            <a:pPr marL="914400" lvl="1" indent="-457200">
              <a:buFont typeface="Courier New"/>
              <a:buChar char="o"/>
              <a:defRPr/>
            </a:pPr>
            <a:r>
              <a:rPr lang="de-DE"/>
              <a:t>Prävention interpersonaler Gewalt?</a:t>
            </a:r>
            <a:endParaRPr/>
          </a:p>
          <a:p>
            <a:pPr marL="914400" lvl="1" indent="-457200">
              <a:buFont typeface="Courier New"/>
              <a:buChar char="o"/>
              <a:defRPr/>
            </a:pPr>
            <a:r>
              <a:rPr lang="de-DE"/>
              <a:t>Umsetzung des Empowerment-Klimas im Training?</a:t>
            </a:r>
            <a:endParaRPr/>
          </a:p>
          <a:p>
            <a:pPr lvl="1">
              <a:defRPr/>
            </a:pP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/>
              <a:t>Welche </a:t>
            </a:r>
            <a:r>
              <a:rPr lang="de-DE" b="1">
                <a:solidFill>
                  <a:schemeClr val="accent2"/>
                </a:solidFill>
              </a:rPr>
              <a:t>Hindernisse</a:t>
            </a:r>
            <a:r>
              <a:rPr lang="de-DE"/>
              <a:t> könnte es auf dem Weg zu diesen Zielen geben?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/>
              <a:t>Welche </a:t>
            </a:r>
            <a:r>
              <a:rPr lang="de-DE" b="1">
                <a:solidFill>
                  <a:schemeClr val="accent2"/>
                </a:solidFill>
              </a:rPr>
              <a:t>Verantwortung </a:t>
            </a:r>
            <a:r>
              <a:rPr lang="de-DE"/>
              <a:t>tragen wir bei diesen Themen?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/>
              <a:t>Wer kann uns </a:t>
            </a:r>
            <a:r>
              <a:rPr lang="de-DE" b="1">
                <a:solidFill>
                  <a:schemeClr val="accent2"/>
                </a:solidFill>
              </a:rPr>
              <a:t>unterstützen</a:t>
            </a:r>
            <a:r>
              <a:rPr lang="de-DE"/>
              <a:t>?</a:t>
            </a:r>
            <a:endParaRPr/>
          </a:p>
          <a:p>
            <a:pPr marL="457200" indent="-457200">
              <a:buClr>
                <a:schemeClr val="accent3"/>
              </a:buClr>
              <a:buFont typeface="Wingdings"/>
              <a:buChar char="§"/>
              <a:defRPr/>
            </a:pPr>
            <a:r>
              <a:rPr lang="de-DE" b="1">
                <a:solidFill>
                  <a:schemeClr val="accent2"/>
                </a:solidFill>
              </a:rPr>
              <a:t>Bis wann </a:t>
            </a:r>
            <a:r>
              <a:rPr lang="de-DE"/>
              <a:t>können diese Ziele erreicht werden?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 marL="342900" indent="-342900">
              <a:buFont typeface="Arial"/>
              <a:buChar char="•"/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17</a:t>
            </a:fld>
            <a:endParaRPr lang="de-DE"/>
          </a:p>
        </p:txBody>
      </p:sp>
      <p:pic>
        <p:nvPicPr>
          <p:cNvPr id="7" name="Picture 6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31078" y="0"/>
            <a:ext cx="2017507" cy="2017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438899" y="1250621"/>
            <a:ext cx="6425772" cy="971065"/>
          </a:xfrm>
        </p:spPr>
        <p:txBody>
          <a:bodyPr/>
          <a:lstStyle/>
          <a:p>
            <a:pPr>
              <a:defRPr/>
            </a:pPr>
            <a:r>
              <a:rPr lang="de-DE" sz="4000"/>
              <a:t>Verankerung Empowerment</a:t>
            </a:r>
            <a:endParaRPr sz="2400"/>
          </a:p>
        </p:txBody>
      </p:sp>
      <p:sp>
        <p:nvSpPr>
          <p:cNvPr id="6" name="Text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 lang="de-DE" sz="2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18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 bwMode="auto">
          <a:xfrm>
            <a:off x="5047013" y="2877454"/>
            <a:ext cx="6817658" cy="252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/>
              <a:t>Zusammenfassung der Gruppenarbeit</a:t>
            </a:r>
            <a:endParaRPr/>
          </a:p>
          <a:p>
            <a:pPr>
              <a:defRPr/>
            </a:pP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2800"/>
              <a:t>Ziele 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2800"/>
              <a:t>Hindernisse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2800"/>
              <a:t>Unterstützungsbedarf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de-DE" sz="2800"/>
              <a:t>Zeitraum</a:t>
            </a:r>
            <a:endParaRPr/>
          </a:p>
        </p:txBody>
      </p:sp>
      <p:pic>
        <p:nvPicPr>
          <p:cNvPr id="10" name="Picture 9" descr="A cartoon of people around a table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2106" y="162635"/>
            <a:ext cx="3266365" cy="32663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Take Home Message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19</a:t>
            </a:fld>
            <a:endParaRPr lang="de-DE"/>
          </a:p>
        </p:txBody>
      </p:sp>
      <p:pic>
        <p:nvPicPr>
          <p:cNvPr id="7" name="Picture 6" descr="Cartoon of two people giving a thumbs up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47928" y="2793896"/>
            <a:ext cx="3589111" cy="3589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highlight>
                  <a:srgbClr val="FFFF00"/>
                </a:highlight>
              </a:rPr>
              <a:t>((ggf. </a:t>
            </a:r>
            <a:r>
              <a:rPr lang="en-GB">
                <a:highlight>
                  <a:srgbClr val="FFFF00"/>
                </a:highlight>
              </a:rPr>
              <a:t>L</a:t>
            </a:r>
            <a:r>
              <a:rPr>
                <a:highlight>
                  <a:srgbClr val="FFFF00"/>
                </a:highlight>
              </a:rPr>
              <a:t>öschen: Persönliche Vorstellung))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buFont typeface="Wingdings"/>
              <a:buChar char="§"/>
              <a:defRPr/>
            </a:pPr>
            <a:r>
              <a:rPr>
                <a:highlight>
                  <a:srgbClr val="FFFF00"/>
                </a:highlight>
              </a:rPr>
              <a:t>Name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>
                <a:highlight>
                  <a:srgbClr val="FFFF00"/>
                </a:highlight>
              </a:rPr>
              <a:t>Beruf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>
                <a:highlight>
                  <a:srgbClr val="FFFF00"/>
                </a:highlight>
              </a:rPr>
              <a:t>(nach Wunsch weitere Background-Info einfügen..)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en-GB">
                <a:highlight>
                  <a:srgbClr val="FFFF00"/>
                </a:highlight>
              </a:rPr>
              <a:t>G</a:t>
            </a:r>
            <a:r>
              <a:rPr>
                <a:highlight>
                  <a:srgbClr val="FFFF00"/>
                </a:highlight>
              </a:rPr>
              <a:t>gf. Kontaktmöglichkeit</a:t>
            </a:r>
            <a:endParaRPr lang="de-DE">
              <a:highlight>
                <a:srgbClr val="FFFF00"/>
              </a:highlight>
            </a:endParaRPr>
          </a:p>
          <a:p>
            <a:pPr>
              <a:defRPr/>
            </a:pPr>
            <a:endParaRPr lang="de-DE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Fortbildungsmöglichkeiten für Trainer*innen:</a:t>
            </a:r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 marL="342900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3"/>
                </a:solidFill>
                <a:highlight>
                  <a:srgbClr val="FFFF00"/>
                </a:highlight>
              </a:rPr>
              <a:t>Fortbildungen der Landessportbünde oder Fachverbände</a:t>
            </a:r>
            <a:endParaRPr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3"/>
                </a:solidFill>
                <a:highlight>
                  <a:srgbClr val="FFFF00"/>
                </a:highlight>
              </a:rPr>
              <a:t>E-Learning Plattform zu Schutzkonzepten: </a:t>
            </a:r>
            <a:r>
              <a:rPr lang="de-DE" sz="2400" u="sng">
                <a:solidFill>
                  <a:schemeClr val="accent3"/>
                </a:solidFill>
                <a:highlight>
                  <a:srgbClr val="FFFF00"/>
                </a:highlight>
                <a:hlinkClick r:id="rId3" tooltip="https://engagement-schutzkonzepte.elearning-kinderschutz.de/"/>
              </a:rPr>
              <a:t>https://engagement-schutzkonzepte.elearning-kinderschutz.de/</a:t>
            </a:r>
            <a:endParaRPr lang="de-DE" sz="2400"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3"/>
                </a:solidFill>
                <a:highlight>
                  <a:srgbClr val="FFFF00"/>
                </a:highlight>
              </a:rPr>
              <a:t>Schulungsvideos der Deutschen Sportjugend: </a:t>
            </a:r>
            <a:r>
              <a:rPr lang="de-DE" sz="2400" u="sng">
                <a:solidFill>
                  <a:schemeClr val="accent3"/>
                </a:solidFill>
                <a:highlight>
                  <a:srgbClr val="FFFF00"/>
                </a:highlight>
                <a:hlinkClick r:id="rId4" tooltip="https://safesport.dosb.de/schulungsvideos"/>
              </a:rPr>
              <a:t>https://safesport.dosb.de/schulungsvideos</a:t>
            </a:r>
            <a:endParaRPr lang="de-DE" sz="2400"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3"/>
                </a:solidFill>
                <a:highlight>
                  <a:srgbClr val="FFFF00"/>
                </a:highlight>
              </a:rPr>
              <a:t>Englischsprachig: „Safeguarding Course“ des IOC </a:t>
            </a:r>
            <a:r>
              <a:rPr lang="de-DE" sz="2400" u="sng">
                <a:solidFill>
                  <a:schemeClr val="accent3"/>
                </a:solidFill>
                <a:highlight>
                  <a:srgbClr val="FFFF00"/>
                </a:highlight>
                <a:hlinkClick r:id="rId5" tooltip="https://olympics.com/athlete365/courses/safeguarding/"/>
              </a:rPr>
              <a:t>https://olympics.com/athlete365/courses/safeguarding/</a:t>
            </a:r>
            <a:endParaRPr lang="de-DE" sz="2400"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 sz="2400">
                <a:solidFill>
                  <a:schemeClr val="accent3"/>
                </a:solidFill>
                <a:highlight>
                  <a:srgbClr val="FFFF00"/>
                </a:highlight>
              </a:rPr>
              <a:t>Vereinsinterne Fortbildungen durch externe Referent*innen, z.B. Sportpsycholog*innen</a:t>
            </a:r>
            <a:endParaRPr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Mögliche Hilfsangebote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>
                <a:solidFill>
                  <a:srgbClr val="FF0000"/>
                </a:solidFill>
                <a:highlight>
                  <a:srgbClr val="FFFF00"/>
                </a:highlight>
              </a:rPr>
              <a:t>Ansprechpersonen im Verein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de-D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>
                <a:solidFill>
                  <a:srgbClr val="FF0000"/>
                </a:solidFill>
                <a:highlight>
                  <a:srgbClr val="FFFF00"/>
                </a:highlight>
              </a:rPr>
              <a:t>Lokale Ansprechstellen/Kooperationspartner nennen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de-DE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>
                <a:solidFill>
                  <a:srgbClr val="FF0000"/>
                </a:solidFill>
                <a:highlight>
                  <a:srgbClr val="FFFF00"/>
                </a:highlight>
              </a:rPr>
              <a:t>Anlaufstellen des Verbands/Landessportbunds o.Ä. nennen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de-DE"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Ansprechstelle </a:t>
            </a:r>
            <a:r>
              <a:rPr lang="de-DE"/>
              <a:t>SafeSport</a:t>
            </a:r>
            <a:r>
              <a:rPr lang="de-DE"/>
              <a:t>: </a:t>
            </a:r>
            <a:endParaRPr/>
          </a:p>
          <a:p>
            <a:pPr marL="914400" lvl="1" indent="-457200">
              <a:buFont typeface="Wingdings"/>
              <a:buChar char="§"/>
              <a:defRPr/>
            </a:pPr>
            <a:r>
              <a:rPr lang="de-DE" u="sng">
                <a:hlinkClick r:id="rId3" tooltip="https://www.ansprechstelle-safe-sport.de/"/>
              </a:rPr>
              <a:t>https://www.ansprechstelle-safe-sport.de</a:t>
            </a:r>
            <a:r>
              <a:rPr lang="de-DE"/>
              <a:t> </a:t>
            </a:r>
            <a:endParaRPr/>
          </a:p>
          <a:p>
            <a:pPr marL="914400" lvl="1" indent="-457200">
              <a:buFont typeface="Wingdings"/>
              <a:buChar char="§"/>
              <a:defRPr/>
            </a:pPr>
            <a:r>
              <a:rPr lang="de-DE"/>
              <a:t>Tel.: 0800 11 222 00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de-DE"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Nummer gegen Kummer: </a:t>
            </a:r>
            <a:endParaRPr/>
          </a:p>
          <a:p>
            <a:pPr marL="914400" lvl="1" indent="-457200">
              <a:buFont typeface="Wingdings"/>
              <a:buChar char="§"/>
              <a:defRPr/>
            </a:pPr>
            <a:r>
              <a:rPr lang="de-DE" u="sng">
                <a:hlinkClick r:id="rId4" tooltip="https://www.nummergegenkummer.de/"/>
              </a:rPr>
              <a:t>https://www.nummergegenkummer.de</a:t>
            </a:r>
            <a:r>
              <a:rPr lang="de-DE"/>
              <a:t> </a:t>
            </a:r>
            <a:endParaRPr/>
          </a:p>
          <a:p>
            <a:pPr marL="914400" lvl="1" indent="-457200">
              <a:buFont typeface="Wingdings"/>
              <a:buChar char="§"/>
              <a:defRPr/>
            </a:pPr>
            <a:r>
              <a:rPr lang="de-DE"/>
              <a:t>Tel.: 116 111</a:t>
            </a:r>
            <a:endParaRPr/>
          </a:p>
          <a:p>
            <a:pPr lvl="1">
              <a:defRPr/>
            </a:pPr>
            <a:endParaRPr lang="de-DE"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Hilfe-Portal sexueller Missbrauch: </a:t>
            </a:r>
            <a:endParaRPr/>
          </a:p>
          <a:p>
            <a:pPr marL="914400" lvl="1" indent="-457200">
              <a:buFont typeface="Wingdings"/>
              <a:buChar char="§"/>
              <a:defRPr/>
            </a:pPr>
            <a:r>
              <a:rPr lang="de-DE" u="sng">
                <a:hlinkClick r:id="rId5" tooltip="https://www.hilfe-portal-missbrauch.de/"/>
              </a:rPr>
              <a:t>https://www.hilfe-portal-missbrauch.de/</a:t>
            </a:r>
            <a:endParaRPr lang="de-DE"/>
          </a:p>
          <a:p>
            <a:pPr marL="914400" lvl="1" indent="-457200">
              <a:buFont typeface="Wingdings"/>
              <a:buChar char="§"/>
              <a:defRPr/>
            </a:pPr>
            <a:r>
              <a:rPr lang="de-DE"/>
              <a:t>Tel.: 08002255530</a:t>
            </a:r>
            <a:endParaRPr lang="de-D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21</a:t>
            </a:fld>
            <a:endParaRPr lang="de-D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871792" y="2133515"/>
            <a:ext cx="2590969" cy="2590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de-DE" sz="2600">
                <a:solidFill>
                  <a:schemeClr val="accent1"/>
                </a:solidFill>
              </a:rPr>
              <a:t>Vielen Dank </a:t>
            </a:r>
            <a:br>
              <a:rPr lang="de-DE" sz="2600">
                <a:solidFill>
                  <a:schemeClr val="accent1"/>
                </a:solidFill>
              </a:rPr>
            </a:br>
            <a:r>
              <a:rPr lang="de-DE" sz="2600">
                <a:solidFill>
                  <a:schemeClr val="accent1"/>
                </a:solidFill>
              </a:rPr>
              <a:t>für eure Aufmerksamkeit!</a:t>
            </a:r>
            <a:endParaRPr/>
          </a:p>
        </p:txBody>
      </p:sp>
      <p:sp>
        <p:nvSpPr>
          <p:cNvPr id="6" name="Titel 3"/>
          <p:cNvSpPr txBox="1"/>
          <p:nvPr/>
        </p:nvSpPr>
        <p:spPr bwMode="auto">
          <a:xfrm rot="10800000" flipV="1">
            <a:off x="6733723" y="3676711"/>
            <a:ext cx="4880759" cy="1994898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spcAft>
                <a:spcPts val="0"/>
              </a:spcAft>
              <a:defRPr sz="2400" b="1" cap="all" spc="1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1F497D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1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1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1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defRPr/>
            </a:pPr>
            <a:r>
              <a:rPr lang="de-DE" sz="6000">
                <a:ln w="9525" cap="flat">
                  <a:noFill/>
                  <a:prstDash val="solid"/>
                  <a:round/>
                </a:ln>
                <a:solidFill>
                  <a:srgbClr val="0053A4"/>
                </a:solidFill>
                <a:ea typeface="Arial"/>
                <a:cs typeface="Arial"/>
              </a:rPr>
              <a:t>Gibt es Fragen?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386" y="2564984"/>
            <a:ext cx="4293016" cy="429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54921" y="-171400"/>
            <a:ext cx="4438362" cy="4438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23</a:t>
            </a:fld>
            <a:endParaRPr lang="de-DE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Appleton, P. R., &amp; Duda, J. (2016). Examining the interactive effects of coach-created empowering and disempowering climate dimensions on athletes’ health and functioning. </a:t>
            </a:r>
            <a:r>
              <a:rPr lang="en-GB" sz="1400" i="1"/>
              <a:t>Psychology of Sport and Exercise</a:t>
            </a:r>
            <a:r>
              <a:rPr lang="en-GB" sz="1400"/>
              <a:t>, 26, 61–70. </a:t>
            </a:r>
            <a:r>
              <a:rPr lang="en-GB" sz="1400" u="sng">
                <a:hlinkClick r:id="rId3" tooltip="https://doi.org/10.1016/j.psychsport.2016.06.007%20(Abgerufen"/>
              </a:rPr>
              <a:t>https://doi.org/10.1016/j.psychsport.2016.06.007. </a:t>
            </a:r>
            <a:endParaRPr lang="en-GB" sz="1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Duda, J. (2013). The conceptual and empirical foundations of Empowering </a:t>
            </a:r>
            <a:r>
              <a:rPr lang="en-GB" sz="1400"/>
              <a:t>CoachingTM</a:t>
            </a:r>
            <a:r>
              <a:rPr lang="en-GB" sz="1400"/>
              <a:t>: Setting the stage for the PAPA project. </a:t>
            </a:r>
            <a:r>
              <a:rPr lang="en-GB" sz="1400" i="1"/>
              <a:t>International Journal of Sport and Exercise Psychology</a:t>
            </a:r>
            <a:r>
              <a:rPr lang="en-GB" sz="1400"/>
              <a:t>, 11(4), 311–318. </a:t>
            </a:r>
            <a:r>
              <a:rPr lang="en-GB" sz="1400" u="sng">
                <a:hlinkClick r:id="rId4" tooltip="https://doi.org/10.1080/1612197X.2013.839414"/>
              </a:rPr>
              <a:t>https://doi.org/10.1080/1612197X.2013.839414</a:t>
            </a:r>
            <a:r>
              <a:rPr lang="en-GB" sz="1400"/>
              <a:t>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Duda, J., &amp; Appleton, P. R. (2016). Empowering and Disempowering Coaching Climates: Conceptualization, Measurement Considerations, and Intervention Implications. In M. Raab, P. </a:t>
            </a:r>
            <a:r>
              <a:rPr lang="en-GB" sz="1400"/>
              <a:t>Wylleman</a:t>
            </a:r>
            <a:r>
              <a:rPr lang="en-GB" sz="1400"/>
              <a:t>, R. Seiler, A.-M. Elbe, &amp; A. </a:t>
            </a:r>
            <a:r>
              <a:rPr lang="en-GB" sz="1400"/>
              <a:t>Hatzigeorgiadis</a:t>
            </a:r>
            <a:r>
              <a:rPr lang="en-GB" sz="1400"/>
              <a:t> (</a:t>
            </a:r>
            <a:r>
              <a:rPr lang="en-GB" sz="1400"/>
              <a:t>Hrsg</a:t>
            </a:r>
            <a:r>
              <a:rPr lang="en-GB" sz="1400"/>
              <a:t>.), </a:t>
            </a:r>
            <a:r>
              <a:rPr lang="en-GB" sz="1400" i="1"/>
              <a:t>Sport and Exercise Psychology Research </a:t>
            </a:r>
            <a:r>
              <a:rPr lang="en-GB" sz="1400"/>
              <a:t>(pp. 373–388). Academic Press. </a:t>
            </a:r>
            <a:r>
              <a:rPr lang="en-GB" sz="1400" u="sng">
                <a:hlinkClick r:id="rId5" tooltip="https://doi.org/10.1016/B978-0-12-803634-1.00017-0"/>
              </a:rPr>
              <a:t>https://doi.org/10.1016/B978-0-12-803634-1.00017-0</a:t>
            </a:r>
            <a:r>
              <a:rPr lang="en-GB" sz="1400"/>
              <a:t>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Epstein, J. (1988). Effective schools or effective students? Dealing with diversity. In R. Haskins &amp; B. </a:t>
            </a:r>
            <a:r>
              <a:rPr lang="en-GB" sz="1400"/>
              <a:t>MacRae</a:t>
            </a:r>
            <a:r>
              <a:rPr lang="en-GB" sz="1400"/>
              <a:t> (</a:t>
            </a:r>
            <a:r>
              <a:rPr lang="en-GB" sz="1400"/>
              <a:t>Hrsg</a:t>
            </a:r>
            <a:r>
              <a:rPr lang="en-GB" sz="1400"/>
              <a:t>.), </a:t>
            </a:r>
            <a:r>
              <a:rPr lang="en-GB" sz="1400" i="1"/>
              <a:t>Policies for America’s public schools</a:t>
            </a:r>
            <a:r>
              <a:rPr lang="en-GB" sz="1400"/>
              <a:t> (pp. 89–126). </a:t>
            </a:r>
            <a:r>
              <a:rPr lang="en-GB" sz="1400"/>
              <a:t>Ablex</a:t>
            </a:r>
            <a:r>
              <a:rPr lang="en-GB" sz="1400"/>
              <a:t>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Epstein, J. (1989). Family structures and student motivation: A developmental perspective. In C. Ames &amp; R. Ames (</a:t>
            </a:r>
            <a:r>
              <a:rPr lang="en-GB" sz="1400"/>
              <a:t>Hrsg</a:t>
            </a:r>
            <a:r>
              <a:rPr lang="en-GB" sz="1400"/>
              <a:t>.), </a:t>
            </a:r>
            <a:r>
              <a:rPr lang="en-GB" sz="1400" i="1"/>
              <a:t>Research on motivation in education</a:t>
            </a:r>
            <a:r>
              <a:rPr lang="en-GB" sz="1400"/>
              <a:t> (pp. 259–295). Academic Press.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Greither, T., &amp; </a:t>
            </a:r>
            <a:r>
              <a:rPr lang="en-GB" sz="1400"/>
              <a:t>Ohlert</a:t>
            </a:r>
            <a:r>
              <a:rPr lang="en-GB" sz="1400"/>
              <a:t>, J. (2023). Empowering and disempowering climate and experiences of psychological violence in artistic gymnastics. </a:t>
            </a:r>
            <a:r>
              <a:rPr lang="en-GB" sz="1400" i="1"/>
              <a:t>German Journal of Exercise and Sport Research</a:t>
            </a:r>
            <a:r>
              <a:rPr lang="en-GB" sz="1400"/>
              <a:t>. </a:t>
            </a:r>
            <a:r>
              <a:rPr lang="en-GB" sz="1400" u="sng">
                <a:hlinkClick r:id="rId6" tooltip="https://doi.org/10.1007/s12662-023-00886-7"/>
              </a:rPr>
              <a:t>https://doi.org/10.1007/s12662-023-00886-7</a:t>
            </a:r>
            <a:r>
              <a:rPr lang="en-GB" sz="1400"/>
              <a:t>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McMahon, S., &amp; Banyard, V. L. (2012). When Can I help? A Conceptual Framework for the Prevention of Sexual Violence Through Bystander Intervention. </a:t>
            </a:r>
            <a:r>
              <a:rPr lang="en-GB" sz="1400" i="1"/>
              <a:t>Trauma, Violence, &amp; Abuse</a:t>
            </a:r>
            <a:r>
              <a:rPr lang="en-GB" sz="1400"/>
              <a:t>, </a:t>
            </a:r>
            <a:r>
              <a:rPr lang="en-GB" sz="1400" i="1"/>
              <a:t>13</a:t>
            </a:r>
            <a:r>
              <a:rPr lang="en-GB" sz="1400"/>
              <a:t>(1), 3–14. </a:t>
            </a:r>
            <a:r>
              <a:rPr lang="en-GB" sz="1400" u="sng">
                <a:hlinkClick r:id="rId7" tooltip="https://doi.org/10.1177/1524838011426015"/>
              </a:rPr>
              <a:t>https://doi.org/10.1177/1524838011426015</a:t>
            </a:r>
            <a:r>
              <a:rPr lang="en-GB" sz="1400"/>
              <a:t>.</a:t>
            </a:r>
            <a:endParaRPr sz="2400"/>
          </a:p>
          <a:p>
            <a:pPr marL="342900" indent="-342900">
              <a:buFont typeface="Wingdings"/>
              <a:buChar char="§"/>
              <a:defRPr/>
            </a:pPr>
            <a:r>
              <a:rPr lang="en-GB" sz="1400"/>
              <a:t>Ohlert</a:t>
            </a:r>
            <a:r>
              <a:rPr lang="en-GB" sz="1400"/>
              <a:t>, J., Schmitz, H., Schäfer-Pels, A., &amp; </a:t>
            </a:r>
            <a:r>
              <a:rPr lang="en-GB" sz="1400"/>
              <a:t>Allroggen</a:t>
            </a:r>
            <a:r>
              <a:rPr lang="en-GB" sz="1400"/>
              <a:t>, M. (2022). An Empowering Climate as a Protective Factor against Sexual Violence in Sport? </a:t>
            </a:r>
            <a:r>
              <a:rPr lang="en-GB" sz="1400" i="1"/>
              <a:t>Social Sciences</a:t>
            </a:r>
            <a:r>
              <a:rPr lang="en-GB" sz="1400"/>
              <a:t>, </a:t>
            </a:r>
            <a:r>
              <a:rPr lang="en-GB" sz="1400" i="1"/>
              <a:t>11</a:t>
            </a:r>
            <a:r>
              <a:rPr lang="en-GB" sz="1400"/>
              <a:t>(8), 330. </a:t>
            </a:r>
            <a:r>
              <a:rPr lang="en-GB" sz="1400" u="sng">
                <a:hlinkClick r:id="rId8" tooltip="https://doi.org/10.3390/socsci11080330"/>
              </a:rPr>
              <a:t>https://doi.org/10.3390/socsci11080330</a:t>
            </a:r>
            <a:r>
              <a:rPr lang="en-GB" sz="1400"/>
              <a:t>.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 b="1" i="1">
                <a:latin typeface="Calibri"/>
                <a:ea typeface="Calibri"/>
                <a:cs typeface="Times New Roman"/>
              </a:rPr>
              <a:t>Zitierhinweis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>
                <a:ea typeface="Calibri"/>
                <a:cs typeface="Times New Roman"/>
              </a:rPr>
              <a:t>Wenn Sie diese Workshop-Konzeption zitieren möchten, verwenden Sie bitte folgenden Zitierhinweis:</a:t>
            </a:r>
            <a:endParaRPr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defRPr/>
            </a:pPr>
            <a:r>
              <a:rPr lang="en-GB">
                <a:solidFill>
                  <a:schemeClr val="tx1"/>
                </a:solidFill>
              </a:rPr>
              <a:t> 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en-GB">
                <a:solidFill>
                  <a:schemeClr val="tx1"/>
                </a:solidFill>
              </a:rPr>
              <a:t>Greither, T., Schmitz, H., </a:t>
            </a:r>
            <a:r>
              <a:rPr lang="en-GB">
                <a:solidFill>
                  <a:schemeClr val="tx1"/>
                </a:solidFill>
              </a:rPr>
              <a:t>Sulprizio, M., Allroggen</a:t>
            </a:r>
            <a:r>
              <a:rPr lang="en-GB">
                <a:solidFill>
                  <a:schemeClr val="tx1"/>
                </a:solidFill>
              </a:rPr>
              <a:t>, M., &amp; </a:t>
            </a:r>
            <a:r>
              <a:rPr lang="en-GB">
                <a:solidFill>
                  <a:schemeClr val="tx1"/>
                </a:solidFill>
              </a:rPr>
              <a:t>Ohlert</a:t>
            </a:r>
            <a:r>
              <a:rPr lang="en-GB">
                <a:solidFill>
                  <a:schemeClr val="tx1"/>
                </a:solidFill>
              </a:rPr>
              <a:t>, J. (2025). </a:t>
            </a:r>
            <a:r>
              <a:rPr lang="en-GB" i="1">
                <a:solidFill>
                  <a:schemeClr val="tx1"/>
                </a:solidFill>
              </a:rPr>
              <a:t>Did I change my game? Reflexion </a:t>
            </a:r>
            <a:r>
              <a:rPr lang="en-GB" i="1">
                <a:solidFill>
                  <a:schemeClr val="tx1"/>
                </a:solidFill>
              </a:rPr>
              <a:t>über</a:t>
            </a:r>
            <a:r>
              <a:rPr lang="en-GB" i="1">
                <a:solidFill>
                  <a:schemeClr val="tx1"/>
                </a:solidFill>
              </a:rPr>
              <a:t> das Empowerment-</a:t>
            </a:r>
            <a:r>
              <a:rPr lang="en-GB" i="1">
                <a:solidFill>
                  <a:schemeClr val="tx1"/>
                </a:solidFill>
              </a:rPr>
              <a:t>stärkende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>
                <a:solidFill>
                  <a:schemeClr val="tx1"/>
                </a:solidFill>
              </a:rPr>
              <a:t>Trainingsklima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[Workshop-</a:t>
            </a:r>
            <a:r>
              <a:rPr lang="en-GB">
                <a:solidFill>
                  <a:schemeClr val="tx1"/>
                </a:solidFill>
              </a:rPr>
              <a:t>Konzeption</a:t>
            </a:r>
            <a:r>
              <a:rPr lang="en-GB">
                <a:solidFill>
                  <a:schemeClr val="tx1"/>
                </a:solidFill>
              </a:rPr>
              <a:t>].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Deutsche </a:t>
            </a:r>
            <a:r>
              <a:rPr lang="en-GB">
                <a:solidFill>
                  <a:schemeClr val="tx1"/>
                </a:solidFill>
              </a:rPr>
              <a:t>Sporthochschule</a:t>
            </a:r>
            <a:r>
              <a:rPr lang="en-GB">
                <a:solidFill>
                  <a:schemeClr val="tx1"/>
                </a:solidFill>
              </a:rPr>
              <a:t> Köln und </a:t>
            </a:r>
            <a:r>
              <a:rPr lang="en-GB">
                <a:solidFill>
                  <a:schemeClr val="tx1"/>
                </a:solidFill>
              </a:rPr>
              <a:t>Universitätsklinikum</a:t>
            </a:r>
            <a:r>
              <a:rPr lang="en-GB">
                <a:solidFill>
                  <a:schemeClr val="tx1"/>
                </a:solidFill>
              </a:rPr>
              <a:t> Ulm.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302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Impressum</a:t>
            </a:r>
            <a:endParaRPr/>
          </a:p>
        </p:txBody>
      </p:sp>
      <p:sp>
        <p:nvSpPr>
          <p:cNvPr id="197517631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89" y="1599977"/>
            <a:ext cx="10222088" cy="1995707"/>
          </a:xfrm>
        </p:spPr>
        <p:txBody>
          <a:bodyPr vertOverflow="overflow" horzOverflow="overflow" vert="horz" wrap="square" lIns="91440" tIns="45720" rIns="91440" bIns="45720" numCol="2" spcCol="0" rtlCol="0" fromWordArt="0" anchor="t" anchorCtr="0" forceAA="0" compatLnSpc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</a:rPr>
              <a:t>Herausgeber</a:t>
            </a:r>
            <a:r>
              <a:rPr lang="en-GB" sz="1200" b="1">
                <a:solidFill>
                  <a:schemeClr val="tx1"/>
                </a:solidFill>
              </a:rPr>
              <a:t>*</a:t>
            </a:r>
            <a:r>
              <a:rPr lang="en-GB" sz="1200" b="1">
                <a:solidFill>
                  <a:schemeClr val="tx1"/>
                </a:solidFill>
              </a:rPr>
              <a:t>innen</a:t>
            </a: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Deutsche </a:t>
            </a:r>
            <a:r>
              <a:rPr lang="en-GB" sz="1200">
                <a:solidFill>
                  <a:schemeClr val="tx1"/>
                </a:solidFill>
              </a:rPr>
              <a:t>Sporthochschule</a:t>
            </a:r>
            <a:r>
              <a:rPr lang="en-GB" sz="1200">
                <a:solidFill>
                  <a:schemeClr val="tx1"/>
                </a:solidFill>
              </a:rPr>
              <a:t> Köln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Psychologisches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>
                <a:solidFill>
                  <a:schemeClr val="tx1"/>
                </a:solidFill>
              </a:rPr>
              <a:t>Institut</a:t>
            </a: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Abt. Gesundheit &amp; </a:t>
            </a:r>
            <a:r>
              <a:rPr lang="en-GB" sz="1200">
                <a:solidFill>
                  <a:schemeClr val="tx1"/>
                </a:solidFill>
              </a:rPr>
              <a:t>Sozialpsychologie</a:t>
            </a: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Am </a:t>
            </a:r>
            <a:r>
              <a:rPr lang="en-GB" sz="1200">
                <a:solidFill>
                  <a:schemeClr val="tx1"/>
                </a:solidFill>
              </a:rPr>
              <a:t>Sportpark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>
                <a:solidFill>
                  <a:schemeClr val="tx1"/>
                </a:solidFill>
              </a:rPr>
              <a:t>Müngersdorf</a:t>
            </a:r>
            <a:r>
              <a:rPr lang="en-GB" sz="1200">
                <a:solidFill>
                  <a:schemeClr val="tx1"/>
                </a:solidFill>
              </a:rPr>
              <a:t> 6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50933 Köln</a:t>
            </a:r>
            <a:endParaRPr sz="1200"/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u="sng">
                <a:solidFill>
                  <a:schemeClr val="tx1"/>
                </a:solidFill>
                <a:hlinkClick r:id="rId3" tooltip="http://www.dshs-koeln.de/psychologisches-institut/"/>
              </a:rPr>
              <a:t>www.dshs-koeln.de/psychologisches-institut/</a:t>
            </a:r>
            <a:endParaRPr lang="en-GB" sz="1200" b="0" i="0" u="none" strike="noStrike" cap="none" spc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 </a:t>
            </a:r>
            <a:endParaRPr sz="1200"/>
          </a:p>
          <a:p>
            <a:pPr>
              <a:lnSpc>
                <a:spcPct val="120000"/>
              </a:lnSpc>
              <a:defRPr/>
            </a:pP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GB"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Universitätsklinikum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Ulm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Klinik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für Kinder-​ und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Jugendpsychiatrie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Psychosomatik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Psychotherapie</a:t>
            </a:r>
            <a:endParaRPr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Arbeitsgruppe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Gewalt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Entwicklungspsychopathologie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Forensik</a:t>
            </a:r>
            <a:endParaRPr sz="12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Steinhövelstraße</a:t>
            </a: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en-GB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89075 Ulm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de-DE" sz="1200" b="0" i="0" u="sng" strike="noStrike" cap="none" spc="0">
                <a:solidFill>
                  <a:srgbClr val="0053A4"/>
                </a:solidFill>
                <a:latin typeface="+mn-lt"/>
                <a:ea typeface="+mn-ea"/>
                <a:cs typeface="+mn-cs"/>
                <a:hlinkClick r:id="rId4" tooltip="https://www.uniklinik-ulm.de/kinder-und-jugendpsychiatrie-psychosomatik-und-psychotherapie.html"/>
              </a:rPr>
              <a:t>https://www.uniklinik-ulm.de/kinder-und-jugendpsychiatrie-psychosomatik-und-psychotherapie.html</a:t>
            </a:r>
            <a:r>
              <a:rPr lang="en-GB" sz="1200">
                <a:solidFill>
                  <a:schemeClr val="tx1"/>
                </a:solidFill>
              </a:rPr>
              <a:t> </a:t>
            </a:r>
            <a:endParaRPr sz="1200"/>
          </a:p>
        </p:txBody>
      </p:sp>
      <p:sp>
        <p:nvSpPr>
          <p:cNvPr id="1093416981" name="Slide Number Placeholder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E8BD0F95-D698-627F-87C4-C7A11D46A0E5}" type="slidenum">
              <a:rPr lang="de-DE"/>
              <a:t/>
            </a:fld>
            <a:endParaRPr lang="de-DE"/>
          </a:p>
        </p:txBody>
      </p:sp>
      <p:sp>
        <p:nvSpPr>
          <p:cNvPr id="1352710490" name="Content Placeholder 2"/>
          <p:cNvSpPr>
            <a:spLocks noGrp="1"/>
          </p:cNvSpPr>
          <p:nvPr/>
        </p:nvSpPr>
        <p:spPr bwMode="auto">
          <a:xfrm>
            <a:off x="623389" y="3392487"/>
            <a:ext cx="9837311" cy="265588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/>
              <a:buNone/>
              <a:defRPr sz="20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457200" indent="0" algn="l">
              <a:spcBef>
                <a:spcPts val="0"/>
              </a:spcBef>
              <a:spcAft>
                <a:spcPts val="0"/>
              </a:spcAft>
              <a:buFont typeface="Arial"/>
              <a:buNone/>
              <a:defRPr sz="20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914400" indent="0" algn="l">
              <a:spcBef>
                <a:spcPts val="0"/>
              </a:spcBef>
              <a:spcAft>
                <a:spcPts val="0"/>
              </a:spcAft>
              <a:buFont typeface="Arial"/>
              <a:buNone/>
              <a:defRPr sz="18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371600" indent="0" algn="l">
              <a:spcBef>
                <a:spcPts val="0"/>
              </a:spcBef>
              <a:spcAft>
                <a:spcPts val="0"/>
              </a:spcAft>
              <a:buFont typeface="Arial"/>
              <a:buNone/>
              <a:defRPr sz="18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828800" indent="0" algn="l">
              <a:spcBef>
                <a:spcPts val="0"/>
              </a:spcBef>
              <a:spcAft>
                <a:spcPts val="0"/>
              </a:spcAft>
              <a:buFont typeface="Arial"/>
              <a:buNone/>
              <a:defRPr sz="1800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</a:rPr>
              <a:t> </a:t>
            </a:r>
            <a:endParaRPr sz="1200"/>
          </a:p>
          <a:p>
            <a:pPr>
              <a:lnSpc>
                <a:spcPct val="120000"/>
              </a:lnSpc>
              <a:defRPr/>
            </a:pPr>
            <a:r>
              <a:rPr lang="en-GB" sz="1300" b="1">
                <a:solidFill>
                  <a:schemeClr val="tx1"/>
                </a:solidFill>
                <a:latin typeface="Calibri"/>
                <a:cs typeface="Calibri"/>
              </a:rPr>
              <a:t>Bezug</a:t>
            </a:r>
            <a:r>
              <a:rPr lang="en-GB" sz="13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 b="1">
                <a:solidFill>
                  <a:schemeClr val="tx1"/>
                </a:solidFill>
                <a:latin typeface="Calibri"/>
                <a:cs typeface="Calibri"/>
              </a:rPr>
              <a:t>über</a:t>
            </a:r>
            <a:endParaRPr sz="13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sz="13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Projekt »SafeClubs« -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Transferkonzepte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zur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Prävention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und Intervention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bei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sexualisierter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Gewalt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in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Sportvereinen</a:t>
            </a:r>
            <a:endParaRPr sz="13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Verbundleitung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Jeannine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Ohlert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(Deutsche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Köln)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Teilprojektleitungen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Jeannine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Ohlert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, Univ. Prof.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Bettina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Rulofs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beide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Deutsche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Köln), Prof.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med. Marc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Allroggen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Alina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	Schäfer-Pels (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beide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Universitätsklinikum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Ulm)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Verbundkoordination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: Marion Sulprizio (Deutsche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Köln)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Mitarbeit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: Helena Schmitz, Annika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Söllinger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, Janna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Kerkow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, Sina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Kiekbusch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, Paula Edler (alle Deutsche 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Köln), Teresa Greither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	(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Universitätsklinikum</a:t>
            </a:r>
            <a:r>
              <a:rPr lang="en-GB" sz="1300">
                <a:solidFill>
                  <a:schemeClr val="tx1"/>
                </a:solidFill>
                <a:latin typeface="Calibri"/>
                <a:cs typeface="Calibri"/>
              </a:rPr>
              <a:t> Ulm)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300" u="sng">
                <a:solidFill>
                  <a:schemeClr val="tx1"/>
                </a:solidFill>
                <a:latin typeface="Calibri"/>
                <a:cs typeface="Calibri"/>
                <a:hlinkClick r:id="rId5" tooltip="https://safe-clubs.de/"/>
              </a:rPr>
              <a:t>https://safe-clubs.de</a:t>
            </a:r>
            <a:endParaRPr sz="13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6271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Impressum</a:t>
            </a:r>
            <a:endParaRPr/>
          </a:p>
        </p:txBody>
      </p:sp>
      <p:sp>
        <p:nvSpPr>
          <p:cNvPr id="51594970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850" y="1310610"/>
            <a:ext cx="9837312" cy="4444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Autor*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innen</a:t>
            </a:r>
            <a:endParaRPr lang="en-GB" sz="12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Teresa Greither </a:t>
            </a: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1,2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Helena Schmitz </a:t>
            </a: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Marion Sulprizio </a:t>
            </a:r>
            <a:r>
              <a:rPr lang="en-GB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Marc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Allroggen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1,2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&amp; Jeannine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Ohlert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3,4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Klinik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für Kinder- und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Jugendpsychiatrie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Psychosomatik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und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Psychotherapie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Universitätsklinikum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Ulm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Deutsches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Zentrum für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psychische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Gesundheit (DZPG),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Standort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Ulm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Psychologisches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Institut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Deutsche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Köln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aseline="3000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momentum - Das Deutsche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Forschungszentrum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für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Leistungssport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Köln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lang="en-GB" sz="12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Unter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Mitarbeit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von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Janna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Kerkow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Sina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Kiekbusch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Vivian Gast (alle Deutsche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Köln)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lang="en-GB" sz="1200" b="1">
              <a:solidFill>
                <a:schemeClr val="tx1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Bildnachweis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Marcel Jansen, Instagram: @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mrcl_cartoons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lang="en-GB" sz="12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Förderhinweis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Das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diesem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Bericht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zugrunde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liegende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Vorhaben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wurde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mit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Mitteln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des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Bundesministeriums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für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Bildung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und Forschung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unter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dem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Förderkennzeichen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01SR2106A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gefördert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. Die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Verantwortung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für den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Inhalt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dieser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Veröffentlichung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liegt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bei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den Autor*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innen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Erscheinung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Januar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2025 –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digitale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Fassung</a:t>
            </a:r>
            <a:endParaRPr lang="en-GB" sz="12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Copyright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© Deutsche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Köln und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Universitätsklinikum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Ulm, 2025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Alle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Rechte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vorbehalten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Ohne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ausdrückliche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Genehmigung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des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Universitätsklinikums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Ulm und der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Deutschen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Sporthochschule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Köln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ist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es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nicht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gestattet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, den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Inhalt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dieser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Präsentation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oder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Teile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daraus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auf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foto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-,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drucktechnischem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oder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digitalem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Weg für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gewerbliche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Zwecke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zu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vervielfältigen</a:t>
            </a: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Gerne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können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Texte,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Tabellen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und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Grafiken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für den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Einsatz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im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Ehrenamt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u. a. in den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Sportverbänden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und -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vereinen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genutzt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werden</a:t>
            </a:r>
            <a:r>
              <a:rPr lang="en-GB" sz="1200" b="1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de-DE" sz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98725833" name="Slide Number Placeholder 3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3D5F742B-732E-D662-7CD3-FA94B96583C7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Ablauf des Workshop</a:t>
            </a:r>
            <a:r>
              <a:rPr lang="de-DE"/>
              <a:t>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>
                <a:solidFill>
                  <a:schemeClr val="accent2"/>
                </a:solidFill>
              </a:rPr>
              <a:t>Dauer</a:t>
            </a:r>
            <a:r>
              <a:rPr lang="de-DE">
                <a:solidFill>
                  <a:schemeClr val="accent2"/>
                </a:solidFill>
              </a:rPr>
              <a:t> 90min</a:t>
            </a:r>
            <a:endParaRPr/>
          </a:p>
          <a:p>
            <a:pPr>
              <a:defRPr/>
            </a:pPr>
            <a:endParaRPr lang="de-DE">
              <a:solidFill>
                <a:schemeClr val="accent2"/>
              </a:solidFill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Rückblick auf vergangene Workshops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Erfahrungsaustausch zur Umsetzung des Empowerment-Klimas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Verankerung „Empowerment“ und Kinderschutz im Verein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Abschlussrunde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Hinweise an Workshopteilnehmende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 bwMode="auto"/>
        <p:txBody>
          <a:bodyPr>
            <a:normAutofit fontScale="92500"/>
          </a:bodyPr>
          <a:lstStyle/>
          <a:p>
            <a:pPr>
              <a:defRPr/>
            </a:pPr>
            <a:r>
              <a:rPr lang="de-DE" b="1">
                <a:solidFill>
                  <a:schemeClr val="accent2"/>
                </a:solidFill>
              </a:rPr>
              <a:t>Sensibles Thema Gewalt:</a:t>
            </a:r>
            <a:endParaRPr/>
          </a:p>
          <a:p>
            <a:pPr>
              <a:defRPr/>
            </a:pPr>
            <a:endParaRPr lang="de-DE">
              <a:solidFill>
                <a:schemeClr val="tx1"/>
              </a:solidFill>
            </a:endParaRPr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Einhaltung allgemeiner Gesprächsregeln, z.B. respektvolle Atmosphäre, persönliche Erfahrungen anderer respektieren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Teilnehmende dürfen bei Bedarf den Raum verlassen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Gesprächsmöglichkeit nach dem Workshop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endParaRPr lang="de-DE">
              <a:solidFill>
                <a:schemeClr val="tx1"/>
              </a:solidFill>
            </a:endParaRPr>
          </a:p>
          <a:p>
            <a:pPr>
              <a:defRPr/>
            </a:pPr>
            <a:r>
              <a:rPr b="1">
                <a:solidFill>
                  <a:schemeClr val="accent2"/>
                </a:solidFill>
              </a:rPr>
              <a:t>Hilfsangebote: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>
                <a:highlight>
                  <a:srgbClr val="FFFF00"/>
                </a:highlight>
              </a:rPr>
              <a:t>Sollten </a:t>
            </a:r>
            <a:r>
              <a:rPr lang="de-DE">
                <a:highlight>
                  <a:srgbClr val="FFFF00"/>
                </a:highlight>
              </a:rPr>
              <a:t>Teilnehmende</a:t>
            </a:r>
            <a:r>
              <a:rPr>
                <a:highlight>
                  <a:srgbClr val="FFFF00"/>
                </a:highlight>
              </a:rPr>
              <a:t> nach dem Workshop Unterstützung benötigen, </a:t>
            </a:r>
            <a:r>
              <a:rPr lang="de-DE">
                <a:highlight>
                  <a:srgbClr val="FFFF00"/>
                </a:highlight>
              </a:rPr>
              <a:t>wenden Sie sich an die*den Vortragenden, die Ansprechperson Ihres Vereins oder an eine Fachberatungsstelle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>
                <a:highlight>
                  <a:srgbClr val="FFFF00"/>
                </a:highlight>
              </a:rPr>
              <a:t>Geeignete Beratungsangebote:</a:t>
            </a:r>
            <a:endParaRPr/>
          </a:p>
          <a:p>
            <a:pPr>
              <a:defRPr/>
            </a:pPr>
            <a:endParaRPr lang="de-DE"/>
          </a:p>
          <a:p>
            <a:pPr marL="800100" lvl="1" indent="-342900">
              <a:buFont typeface="Courier New"/>
              <a:buChar char="o"/>
              <a:defRPr/>
            </a:pPr>
            <a:r>
              <a:rPr lang="de-DE">
                <a:highlight>
                  <a:srgbClr val="FFFF00"/>
                </a:highlight>
              </a:rPr>
              <a:t>Ansprechstelle SafeSport: </a:t>
            </a:r>
            <a:r>
              <a:rPr lang="de-DE" u="sng">
                <a:highlight>
                  <a:srgbClr val="FFFF00"/>
                </a:highlight>
                <a:hlinkClick r:id="rId3" tooltip="https://www.ansprechstelle-safe-sport.de/"/>
              </a:rPr>
              <a:t>https://www.ansprechstelle-safe-sport.de</a:t>
            </a:r>
            <a:r>
              <a:rPr lang="de-DE">
                <a:highlight>
                  <a:srgbClr val="FFFF00"/>
                </a:highlight>
              </a:rPr>
              <a:t> </a:t>
            </a:r>
            <a:endParaRPr/>
          </a:p>
          <a:p>
            <a:pPr marL="800100" lvl="1" indent="-342900">
              <a:buFont typeface="Courier New"/>
              <a:buChar char="o"/>
              <a:defRPr/>
            </a:pPr>
            <a:r>
              <a:rPr lang="de-DE">
                <a:highlight>
                  <a:srgbClr val="FFFF00"/>
                </a:highlight>
              </a:rPr>
              <a:t>Nummer gegen Kummer: </a:t>
            </a:r>
            <a:r>
              <a:rPr lang="de-DE" u="sng">
                <a:highlight>
                  <a:srgbClr val="FFFF00"/>
                </a:highlight>
                <a:hlinkClick r:id="rId4" tooltip="https://www.nummergegenkummer.de/"/>
              </a:rPr>
              <a:t>https://www.nummergegenkummer.de</a:t>
            </a:r>
            <a:r>
              <a:rPr lang="de-DE">
                <a:highlight>
                  <a:srgbClr val="FFFF00"/>
                </a:highlight>
              </a:rPr>
              <a:t> </a:t>
            </a:r>
            <a:endParaRPr/>
          </a:p>
          <a:p>
            <a:pPr marL="800100" lvl="1" indent="-342900">
              <a:buFont typeface="Courier New"/>
              <a:buChar char="o"/>
              <a:defRPr/>
            </a:pPr>
            <a:r>
              <a:rPr lang="de-DE">
                <a:highlight>
                  <a:srgbClr val="FFFF00"/>
                </a:highlight>
              </a:rPr>
              <a:t>Hilfe-Portal sexueller Missbrauch: </a:t>
            </a:r>
            <a:r>
              <a:rPr lang="de-DE" u="sng">
                <a:highlight>
                  <a:srgbClr val="FFFF00"/>
                </a:highlight>
                <a:hlinkClick r:id="rId5" tooltip="https://www.hilfe-portal-missbrauch.de/"/>
              </a:rPr>
              <a:t>https://www.hilfe-portal-missbrauch.de/</a:t>
            </a:r>
            <a:endParaRPr lang="de-DE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Rückblick auf vergangene Workshops</a:t>
            </a:r>
            <a:br>
              <a:rPr lang="de-DE"/>
            </a:br>
            <a:br>
              <a:rPr lang="de-DE"/>
            </a:br>
            <a:endParaRPr b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6ACECB-09E2-B148-A321-B1DE9C880DE8}" type="slidenum">
              <a:rPr lang="de-DE"/>
              <a:t>5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b="0"/>
              <a:t>Safe Space Sportverein &amp; Gamechanger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Kinderrechte und rechtliche Grenzen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Trainer*innen, Betreuer*innen und Vorstände im Sport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Übernehmen </a:t>
            </a:r>
            <a:r>
              <a:rPr lang="de-DE" b="1">
                <a:solidFill>
                  <a:schemeClr val="accent2"/>
                </a:solidFill>
              </a:rPr>
              <a:t>Verantwortung</a:t>
            </a:r>
            <a:endParaRPr/>
          </a:p>
          <a:p>
            <a:pPr marL="342900" indent="-342900">
              <a:buClr>
                <a:schemeClr val="accent3"/>
              </a:buClr>
              <a:buFont typeface="Wingdings"/>
              <a:buChar char="§"/>
              <a:defRPr/>
            </a:pPr>
            <a:r>
              <a:rPr lang="de-DE" b="1">
                <a:solidFill>
                  <a:schemeClr val="accent2"/>
                </a:solidFill>
              </a:rPr>
              <a:t>Schützen, fördern </a:t>
            </a:r>
            <a:r>
              <a:rPr lang="de-DE"/>
              <a:t>und </a:t>
            </a:r>
            <a:r>
              <a:rPr lang="de-DE" b="1">
                <a:solidFill>
                  <a:schemeClr val="accent2"/>
                </a:solidFill>
              </a:rPr>
              <a:t>beteiligen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Allgemein gilt: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Bei der Betreuung von Kindern und Jugendlichen ist man dem </a:t>
            </a:r>
            <a:r>
              <a:rPr lang="de-DE" b="1">
                <a:solidFill>
                  <a:schemeClr val="accent2"/>
                </a:solidFill>
              </a:rPr>
              <a:t>Kindeswohl</a:t>
            </a:r>
            <a:r>
              <a:rPr lang="de-DE"/>
              <a:t> verpflichtet</a:t>
            </a:r>
            <a:endParaRPr/>
          </a:p>
          <a:p>
            <a:pPr marL="342900" indent="-342900">
              <a:buFont typeface="Wingdings"/>
              <a:buChar char="§"/>
              <a:defRPr/>
            </a:pPr>
            <a:r>
              <a:rPr lang="de-DE"/>
              <a:t>Führungszeugnis: Einschlägig Vorbestrafte werden von Tätigkeiten mit Kindern und Jugendlichen </a:t>
            </a:r>
            <a:r>
              <a:rPr lang="de-DE" b="1">
                <a:solidFill>
                  <a:schemeClr val="accent2"/>
                </a:solidFill>
              </a:rPr>
              <a:t>ausgeschlossen</a:t>
            </a:r>
            <a:endParaRPr/>
          </a:p>
          <a:p>
            <a:pPr>
              <a:defRPr/>
            </a:pPr>
            <a:endParaRPr lang="de-DE" b="1"/>
          </a:p>
          <a:p>
            <a:pPr>
              <a:defRPr/>
            </a:pPr>
            <a:r>
              <a:rPr lang="de-DE"/>
              <a:t>Im Sportverein sollte bereits bei </a:t>
            </a:r>
            <a:r>
              <a:rPr lang="de-DE" b="1">
                <a:solidFill>
                  <a:schemeClr val="accent2"/>
                </a:solidFill>
              </a:rPr>
              <a:t>ersten Hinweisen auf Grenzüberschreitungen </a:t>
            </a:r>
            <a:r>
              <a:rPr lang="de-DE"/>
              <a:t>reagiert werden, um ein </a:t>
            </a:r>
            <a:r>
              <a:rPr lang="de-DE" b="1">
                <a:solidFill>
                  <a:schemeClr val="accent2"/>
                </a:solidFill>
              </a:rPr>
              <a:t>sicheres und förderliches Umfeld </a:t>
            </a:r>
            <a:r>
              <a:rPr lang="de-DE"/>
              <a:t>für Kinder und Jugendliche zu gewährleisten.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>
                <a:solidFill>
                  <a:schemeClr val="accent2"/>
                </a:solidFill>
              </a:rPr>
              <a:t>Strafrechtliche Grenzen </a:t>
            </a:r>
            <a:r>
              <a:rPr lang="de-DE"/>
              <a:t>betreffen schwerwiegende Formen der Gewalt.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2A9074CD-B011-EF43-BC89-171DD5AE4F76}" type="slidenum">
              <a:rPr lang="de-DE"/>
              <a:t>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36160" y="692696"/>
            <a:ext cx="2492896" cy="2492896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 bwMode="auto">
          <a:xfrm>
            <a:off x="8836073" y="6063548"/>
            <a:ext cx="240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(Sportjugend Hessen &amp; MAKISTA)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Definitionen und Kennzahlen interpersonaler Gewalt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GB" sz="1800" b="1">
                <a:solidFill>
                  <a:srgbClr val="61A032"/>
                </a:solidFill>
              </a:rPr>
              <a:t>Formen &amp; Häufigkeit:</a:t>
            </a:r>
            <a:endParaRPr lang="en-GB" sz="1800"/>
          </a:p>
          <a:p>
            <a:pPr marL="285750" indent="-285750">
              <a:buFont typeface="Wingdings"/>
              <a:buChar char="§"/>
              <a:defRPr/>
            </a:pPr>
            <a:r>
              <a:rPr lang="en-GB" sz="1800">
                <a:solidFill>
                  <a:srgbClr val="0053A4"/>
                </a:solidFill>
              </a:rPr>
              <a:t>Psychische Gewalt</a:t>
            </a:r>
            <a:r>
              <a:rPr lang="en-GB" sz="1800"/>
              <a:t> – </a:t>
            </a:r>
            <a:r>
              <a:rPr lang="en-GB" sz="1800">
                <a:solidFill>
                  <a:srgbClr val="0053A4"/>
                </a:solidFill>
              </a:rPr>
              <a:t>63 % der Sportler*innen betroffen</a:t>
            </a:r>
            <a:endParaRPr lang="en-GB" sz="1800"/>
          </a:p>
          <a:p>
            <a:pPr marL="285750" indent="-285750">
              <a:buFont typeface="Wingdings"/>
              <a:buChar char="§"/>
              <a:defRPr/>
            </a:pPr>
            <a:r>
              <a:rPr lang="en-GB" sz="1800">
                <a:solidFill>
                  <a:srgbClr val="0053A4"/>
                </a:solidFill>
              </a:rPr>
              <a:t>Körperliche Gewalt – 37 % </a:t>
            </a:r>
            <a:endParaRPr lang="en-GB" sz="1800"/>
          </a:p>
          <a:p>
            <a:pPr marL="285750" indent="-285750">
              <a:buFont typeface="Wingdings"/>
              <a:buChar char="§"/>
              <a:defRPr/>
            </a:pPr>
            <a:r>
              <a:rPr lang="en-GB" sz="1800">
                <a:solidFill>
                  <a:srgbClr val="0053A4"/>
                </a:solidFill>
              </a:rPr>
              <a:t>Sexualisierte Gewalt ohne  Körperkontakt</a:t>
            </a:r>
            <a:r>
              <a:rPr lang="en-GB" sz="1800"/>
              <a:t>: 26 %</a:t>
            </a:r>
            <a:endParaRPr lang="en-GB" sz="1800">
              <a:solidFill>
                <a:srgbClr val="0053A4"/>
              </a:solidFill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GB" sz="1800"/>
              <a:t>Sexualisierte Gewalt mit</a:t>
            </a:r>
            <a:r>
              <a:rPr lang="en-GB" sz="1800">
                <a:solidFill>
                  <a:srgbClr val="0053A4"/>
                </a:solidFill>
              </a:rPr>
              <a:t> Körperkontakt</a:t>
            </a:r>
            <a:r>
              <a:rPr lang="en-GB" sz="1800"/>
              <a:t>: 19 %</a:t>
            </a:r>
            <a:endParaRPr sz="1800"/>
          </a:p>
          <a:p>
            <a:pPr marL="285750" indent="-285750">
              <a:buFont typeface="Wingdings"/>
              <a:buChar char="§"/>
              <a:defRPr/>
            </a:pPr>
            <a:r>
              <a:rPr lang="en-GB" sz="1800"/>
              <a:t>Vernachlässigung – 15 %</a:t>
            </a:r>
            <a:endParaRPr/>
          </a:p>
          <a:p>
            <a:pPr>
              <a:defRPr/>
            </a:pPr>
            <a:endParaRPr lang="en-GB" sz="1800"/>
          </a:p>
          <a:p>
            <a:pPr>
              <a:defRPr/>
            </a:pPr>
            <a:r>
              <a:rPr lang="en-GB" sz="1800" b="1">
                <a:solidFill>
                  <a:schemeClr val="accent2"/>
                </a:solidFill>
              </a:rPr>
              <a:t>Besonderheiten:</a:t>
            </a:r>
            <a:endParaRPr sz="1800"/>
          </a:p>
          <a:p>
            <a:pPr marL="285750" indent="-285750">
              <a:buClr>
                <a:schemeClr val="accent3"/>
              </a:buClr>
              <a:buFont typeface="Wingdings"/>
              <a:buChar char="§"/>
              <a:defRPr/>
            </a:pPr>
            <a:r>
              <a:rPr lang="en-GB" sz="1800"/>
              <a:t>Es gibt </a:t>
            </a:r>
            <a:r>
              <a:rPr lang="en-GB" sz="1800" b="1">
                <a:solidFill>
                  <a:schemeClr val="accent2"/>
                </a:solidFill>
              </a:rPr>
              <a:t>wenig Unterschiede </a:t>
            </a:r>
            <a:r>
              <a:rPr lang="en-GB" sz="1800"/>
              <a:t>zwischen dem Breiten- und Leistungssport</a:t>
            </a:r>
            <a:endParaRPr sz="1800"/>
          </a:p>
          <a:p>
            <a:pPr marL="285750" indent="-285750">
              <a:buClr>
                <a:schemeClr val="accent3"/>
              </a:buClr>
              <a:buFont typeface="Wingdings"/>
              <a:buChar char="§"/>
              <a:defRPr/>
            </a:pPr>
            <a:r>
              <a:rPr lang="en-GB" sz="1800" b="1">
                <a:solidFill>
                  <a:schemeClr val="accent2"/>
                </a:solidFill>
              </a:rPr>
              <a:t>Täter*innen sind … </a:t>
            </a:r>
            <a:r>
              <a:rPr lang="en-GB" sz="1800"/>
              <a:t>Gleichaltrige, Trainer*innen, Männer und Frauen</a:t>
            </a:r>
            <a:endParaRPr sz="1800"/>
          </a:p>
          <a:p>
            <a:pPr marL="285750" indent="-285750">
              <a:buClr>
                <a:schemeClr val="accent3"/>
              </a:buClr>
              <a:buFont typeface="Wingdings"/>
              <a:buChar char="§"/>
              <a:defRPr/>
            </a:pPr>
            <a:r>
              <a:rPr lang="en-GB" sz="1800" b="1">
                <a:solidFill>
                  <a:schemeClr val="accent2"/>
                </a:solidFill>
              </a:rPr>
              <a:t>Übergriffe beginnen </a:t>
            </a:r>
            <a:r>
              <a:rPr lang="en-GB" sz="1800"/>
              <a:t>meist im Kindes- und/oder Jugendalter und betreffen beide Geschlechter</a:t>
            </a:r>
            <a:endParaRPr sz="1800"/>
          </a:p>
          <a:p>
            <a:pPr>
              <a:defRPr/>
            </a:pPr>
            <a:endParaRPr lang="de-DE" sz="1800"/>
          </a:p>
          <a:p>
            <a:pPr>
              <a:defRPr/>
            </a:pPr>
            <a:r>
              <a:rPr lang="de-DE" sz="1800" b="1">
                <a:solidFill>
                  <a:schemeClr val="accent2"/>
                </a:solidFill>
              </a:rPr>
              <a:t>Folgen für Betroffene:</a:t>
            </a:r>
            <a:endParaRPr sz="1800"/>
          </a:p>
          <a:p>
            <a:pPr marL="342900" indent="-342900">
              <a:buFont typeface="Wingdings"/>
              <a:buChar char="§"/>
              <a:defRPr/>
            </a:pPr>
            <a:r>
              <a:rPr lang="de-DE" sz="1800"/>
              <a:t>Sportbezogen: Weniger Freude am Sport, Aufhören</a:t>
            </a:r>
            <a:endParaRPr sz="1800"/>
          </a:p>
          <a:p>
            <a:pPr marL="342900" indent="-342900">
              <a:buFont typeface="Wingdings"/>
              <a:buChar char="§"/>
              <a:defRPr/>
            </a:pPr>
            <a:r>
              <a:rPr lang="de-DE" sz="1800"/>
              <a:t>Negative Auswirkungen auf kindliche Entwicklung und psychische Gesundheit</a:t>
            </a:r>
            <a:endParaRPr sz="1800"/>
          </a:p>
          <a:p>
            <a:pPr marL="342900" indent="-342900">
              <a:buFont typeface="Wingdings"/>
              <a:buChar char="§"/>
              <a:defRPr/>
            </a:pPr>
            <a:r>
              <a:rPr lang="de-DE" sz="1800"/>
              <a:t>Körperliche Auswirkungen: Sinkende Leistungsfähigkeit, Verletzungen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7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59020" y="198296"/>
            <a:ext cx="1401683" cy="1401683"/>
          </a:xfrm>
          <a:prstGeom prst="rect">
            <a:avLst/>
          </a:prstGeom>
        </p:spPr>
      </p:pic>
      <p:sp>
        <p:nvSpPr>
          <p:cNvPr id="9" name="Inhaltsplatzhalter 4"/>
          <p:cNvSpPr txBox="1"/>
          <p:nvPr/>
        </p:nvSpPr>
        <p:spPr bwMode="auto">
          <a:xfrm>
            <a:off x="8440144" y="5836492"/>
            <a:ext cx="2492495" cy="52322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177796" indent="-177796" algn="l" defTabSz="914377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lang="de-DE" sz="16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1pPr>
            <a:lvl2pPr marL="355591" indent="-177796" algn="l" defTabSz="914377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lang="de-DE" sz="16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2pPr>
            <a:lvl3pPr marL="541325" indent="-185734" algn="l" defTabSz="914377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lang="de-DE" sz="16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3pPr>
            <a:lvl4pPr marL="719121" indent="-177796" algn="l" defTabSz="914377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lang="de-DE" sz="16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4pPr>
            <a:lvl5pPr marL="896915" indent="-177796" algn="l" defTabSz="914377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lang="en-US" sz="16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0"/>
              </a:spcBef>
              <a:buNone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srgbClr val="0053A4"/>
                </a:solidFill>
                <a:latin typeface="Calibri"/>
                <a:cs typeface="Arial"/>
              </a:rPr>
              <a:t>(Ohlert et al., 2020;</a:t>
            </a:r>
            <a:r>
              <a:rPr lang="de-DE"/>
              <a:t> </a:t>
            </a:r>
            <a:r>
              <a:rPr lang="de-DE" sz="1200" b="0" i="0" u="none" strike="noStrike" cap="none" spc="0">
                <a:ln>
                  <a:noFill/>
                </a:ln>
                <a:solidFill>
                  <a:srgbClr val="0053A4"/>
                </a:solidFill>
                <a:latin typeface="Calibri"/>
                <a:cs typeface="Arial"/>
              </a:rPr>
              <a:t>Rulofs et al., 2016; World Health Organisation, 2002)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Richtig reagieren als Bystander</a:t>
            </a:r>
            <a:endParaRPr/>
          </a:p>
        </p:txBody>
      </p:sp>
      <p:graphicFrame>
        <p:nvGraphicFramePr>
          <p:cNvPr id="7" name="Table 7"/>
          <p:cNvGraphicFramePr>
            <a:graphicFrameLocks xmlns:a="http://schemas.openxmlformats.org/drawingml/2006/main" noGrp="1"/>
          </p:cNvGraphicFramePr>
          <p:nvPr>
            <p:ph sz="half" idx="1"/>
          </p:nvPr>
        </p:nvGraphicFramePr>
        <p:xfrm>
          <a:off x="622474" y="1401683"/>
          <a:ext cx="10226054" cy="469161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{8A107856-5554-42FB-B03E-39F5DBC370BA}</a:tableStyleId>
              </a:tblPr>
              <a:tblGrid>
                <a:gridCol w="1617626"/>
                <a:gridCol w="4304214"/>
                <a:gridCol w="4304214"/>
              </a:tblGrid>
              <a:tr h="1146885">
                <a:tc>
                  <a:txBody>
                    <a:bodyPr/>
                    <a:p>
                      <a:pPr>
                        <a:defRPr/>
                      </a:pPr>
                      <a:endParaRPr lang="de-DE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de-DE" b="1"/>
                        <a:t>Proaktiv</a:t>
                      </a:r>
                      <a:endParaRPr b="1"/>
                    </a:p>
                    <a:p>
                      <a:pPr>
                        <a:defRPr/>
                      </a:pPr>
                      <a:r>
                        <a:rPr lang="de-DE" b="1"/>
                        <a:t>Unabhängig von Vorfällen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de-DE" b="1"/>
                        <a:t>Reaktiv</a:t>
                      </a:r>
                      <a:endParaRPr b="1"/>
                    </a:p>
                    <a:p>
                      <a:pPr>
                        <a:defRPr/>
                      </a:pPr>
                      <a:r>
                        <a:rPr lang="de-DE" b="1"/>
                        <a:t>Als Reaktion auf ein Vorkommnis</a:t>
                      </a:r>
                      <a:endParaRPr b="1"/>
                    </a:p>
                  </a:txBody>
                  <a:tcPr/>
                </a:tc>
              </a:tr>
              <a:tr h="1772364">
                <a:tc>
                  <a:txBody>
                    <a:bodyPr/>
                    <a:p>
                      <a:pPr>
                        <a:defRPr/>
                      </a:pPr>
                      <a:r>
                        <a:rPr lang="de-DE" b="1"/>
                        <a:t>Positiv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Fort- und Weiterbildung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Gutes Vorbild sein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Berücksichtigung der Kinderrechte im Sport, z.B. junge Sportler*innen mitbestimmen lassen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Einschreiten, um den Vorfall zu beenden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Der*dem Betroffenen beistehen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Eltern informieren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Eine Ansprechperson hinzuziehen</a:t>
                      </a:r>
                      <a:endParaRPr/>
                    </a:p>
                  </a:txBody>
                  <a:tcPr/>
                </a:tc>
              </a:tr>
              <a:tr h="1772364">
                <a:tc>
                  <a:txBody>
                    <a:bodyPr/>
                    <a:p>
                      <a:pPr>
                        <a:defRPr/>
                      </a:pPr>
                      <a:r>
                        <a:rPr lang="de-DE" b="1"/>
                        <a:t>Negativ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Bagatellisierung von Gewalt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Förderung von (Geschlechts-) Diskriminierung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Missachtung der Meinung und Rechte der Sportler*innen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Anstiften oder Gutheißen des Verhaltens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Selbst mitmachen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Keinen Glauben schenken</a:t>
                      </a:r>
                      <a:endParaRPr/>
                    </a:p>
                    <a:p>
                      <a:pPr marL="285750" indent="-285750">
                        <a:buFont typeface="Wingdings"/>
                        <a:buChar char="§"/>
                        <a:defRPr/>
                      </a:pPr>
                      <a:r>
                        <a:rPr lang="de-DE"/>
                        <a:t>Herunterspielen des Geschehens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A1FA42-DC19-BA43-BB12-83C626D2DFE2}" type="slidenum">
              <a:rPr lang="de-DE" sz="1200" b="1" i="0" u="none" strike="noStrike" cap="none" spc="0">
                <a:ln>
                  <a:noFill/>
                </a:ln>
                <a:solidFill>
                  <a:srgbClr val="0053A4"/>
                </a:solidFill>
                <a:latin typeface="Calibri"/>
                <a:cs typeface="Arial"/>
              </a:rPr>
              <a:t>8</a:t>
            </a:fld>
            <a:endParaRPr lang="de-DE" sz="1200" b="1" i="0" u="none" strike="noStrike" cap="none" spc="0">
              <a:ln>
                <a:noFill/>
              </a:ln>
              <a:solidFill>
                <a:srgbClr val="0053A4"/>
              </a:solidFill>
              <a:latin typeface="Calibri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04660" y="-99392"/>
            <a:ext cx="2276872" cy="2263399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 bwMode="auto">
          <a:xfrm>
            <a:off x="8766224" y="6093296"/>
            <a:ext cx="22768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00"/>
              <a:t>(McMahon &amp; Banyard, 2012)</a:t>
            </a:r>
            <a:endParaRPr lang="de-DE"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Empowerment-stärkendes Trainingsklima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84A1FA42-DC19-BA43-BB12-83C626D2DFE2}" type="slidenum">
              <a:rPr lang="de-DE"/>
              <a:t>9</a:t>
            </a:fld>
            <a:endParaRPr lang="de-DE"/>
          </a:p>
        </p:txBody>
      </p:sp>
      <p:graphicFrame>
        <p:nvGraphicFramePr>
          <p:cNvPr id="7" name="Content Placeholder 2"/>
          <p:cNvGraphicFramePr>
            <a:graphicFrameLocks xmlns:a="http://schemas.openxmlformats.org/drawingml/2006/main"/>
          </p:cNvGraphicFramePr>
          <p:nvPr/>
        </p:nvGraphicFramePr>
        <p:xfrm>
          <a:off x="460321" y="1781868"/>
          <a:ext cx="6768752" cy="2525039"/>
          <a:chOff x="0" y="0"/>
          <a:chExt cx="6768752" cy="252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graphicFrame>
        <p:nvGraphicFramePr>
          <p:cNvPr id="8" name="Content Placeholder 2"/>
          <p:cNvGraphicFramePr>
            <a:graphicFrameLocks xmlns:a="http://schemas.openxmlformats.org/drawingml/2006/main"/>
          </p:cNvGraphicFramePr>
          <p:nvPr/>
        </p:nvGraphicFramePr>
        <p:xfrm>
          <a:off x="6096000" y="1829727"/>
          <a:ext cx="6547808" cy="2477461"/>
          <a:chOff x="0" y="0"/>
          <a:chExt cx="6547808" cy="247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1" r:qs="rId12" r:cs="rId10"/>
          </a:graphicData>
        </a:graphic>
      </p:graphicFrame>
      <p:sp>
        <p:nvSpPr>
          <p:cNvPr id="9" name="Geschweifte Klammer rechts 8"/>
          <p:cNvSpPr/>
          <p:nvPr/>
        </p:nvSpPr>
        <p:spPr bwMode="auto">
          <a:xfrm rot="5400000">
            <a:off x="3562841" y="1318700"/>
            <a:ext cx="455817" cy="697964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 bwMode="auto">
          <a:xfrm>
            <a:off x="1821796" y="5183393"/>
            <a:ext cx="393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/>
              <a:t>3 psychologische Grundbedürfnisse</a:t>
            </a:r>
            <a:endParaRPr b="1"/>
          </a:p>
        </p:txBody>
      </p:sp>
      <p:sp>
        <p:nvSpPr>
          <p:cNvPr id="11" name="Geschweifte Klammer rechts 10"/>
          <p:cNvSpPr/>
          <p:nvPr/>
        </p:nvSpPr>
        <p:spPr bwMode="auto">
          <a:xfrm rot="5400000">
            <a:off x="9153759" y="3725397"/>
            <a:ext cx="455817" cy="216625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7872508" y="5183393"/>
            <a:ext cx="299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/>
              <a:t>Zielorientierung</a:t>
            </a:r>
            <a:endParaRPr b="1"/>
          </a:p>
        </p:txBody>
      </p:sp>
      <p:sp>
        <p:nvSpPr>
          <p:cNvPr id="14" name="TextBox 1"/>
          <p:cNvSpPr txBox="1"/>
          <p:nvPr/>
        </p:nvSpPr>
        <p:spPr bwMode="auto">
          <a:xfrm>
            <a:off x="8534400" y="6051020"/>
            <a:ext cx="28439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/>
              <a:t>(Duda &amp; Appleton, 2016; Duda, 2013)</a:t>
            </a:r>
            <a:endParaRPr lang="de-DE"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onlyoffice/8.2.2.22</Application>
  <DocSecurity>0</DocSecurity>
  <PresentationFormat>On-screen Show (4:3)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dc:identifier/>
  <dc:language/>
  <cp:lastModifiedBy>Teresa Greither (Guest)</cp:lastModifiedBy>
  <cp:revision>178</cp:revision>
  <dcterms:created xsi:type="dcterms:W3CDTF">2022-02-15T12:17:40Z</dcterms:created>
  <dcterms:modified xsi:type="dcterms:W3CDTF">2025-02-14T12:38:27Z</dcterms:modified>
  <cp:category/>
  <cp:contentStatus/>
  <cp:version/>
</cp:coreProperties>
</file>